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9" r:id="rId4"/>
    <p:sldId id="258" r:id="rId5"/>
    <p:sldId id="257" r:id="rId6"/>
    <p:sldId id="260" r:id="rId7"/>
    <p:sldId id="282" r:id="rId8"/>
    <p:sldId id="261" r:id="rId9"/>
    <p:sldId id="262" r:id="rId10"/>
    <p:sldId id="263" r:id="rId11"/>
    <p:sldId id="264" r:id="rId12"/>
    <p:sldId id="283" r:id="rId13"/>
    <p:sldId id="285" r:id="rId14"/>
    <p:sldId id="286" r:id="rId15"/>
    <p:sldId id="287" r:id="rId16"/>
    <p:sldId id="288" r:id="rId17"/>
    <p:sldId id="289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92" r:id="rId27"/>
    <p:sldId id="293" r:id="rId28"/>
    <p:sldId id="294" r:id="rId29"/>
    <p:sldId id="295" r:id="rId30"/>
    <p:sldId id="296" r:id="rId31"/>
    <p:sldId id="276" r:id="rId32"/>
    <p:sldId id="274" r:id="rId33"/>
    <p:sldId id="277" r:id="rId34"/>
    <p:sldId id="278" r:id="rId35"/>
    <p:sldId id="279" r:id="rId36"/>
    <p:sldId id="280" r:id="rId37"/>
    <p:sldId id="281" r:id="rId38"/>
  </p:sldIdLst>
  <p:sldSz cx="9144000" cy="6858000" type="screen4x3"/>
  <p:notesSz cx="6742113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00"/>
    <a:srgbClr val="660033"/>
    <a:srgbClr val="990033"/>
    <a:srgbClr val="0033CC"/>
    <a:srgbClr val="333399"/>
    <a:srgbClr val="006600"/>
    <a:srgbClr val="669900"/>
    <a:srgbClr val="FF6600"/>
    <a:srgbClr val="66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F47AC-A22D-4252-A971-7AA9CFF07870}" type="datetimeFigureOut">
              <a:rPr lang="ru-RU" smtClean="0"/>
              <a:pPr/>
              <a:t>22.06.2017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B6848-628A-4EE3-88EC-582FBDAED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agadochki.ru/zagadka-glyadyatsya-v-nego-molodye-ryabinki-cvetnye-svoi-primeryayut-kosynki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ru-RU" i="1" dirty="0" smtClean="0"/>
              <a:t>Экологическая тропа</a:t>
            </a:r>
            <a:br>
              <a:rPr lang="ru-RU" i="1" dirty="0" smtClean="0"/>
            </a:br>
            <a:r>
              <a:rPr lang="ru-RU" i="1" dirty="0" smtClean="0"/>
              <a:t>МБДОУ «Детский сад №13»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1714488"/>
            <a:ext cx="6400800" cy="1752600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Год закладки: 2017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242886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Берегите храм природы </a:t>
            </a:r>
            <a:br>
              <a:rPr lang="ru-RU" b="1" i="1" dirty="0" smtClean="0"/>
            </a:br>
            <a:r>
              <a:rPr lang="ru-RU" b="1" i="1" dirty="0" smtClean="0"/>
              <a:t>Есть просто храм, </a:t>
            </a:r>
            <a:br>
              <a:rPr lang="ru-RU" b="1" i="1" dirty="0" smtClean="0"/>
            </a:br>
            <a:r>
              <a:rPr lang="ru-RU" b="1" i="1" dirty="0" smtClean="0"/>
              <a:t>Есть «храм науки», </a:t>
            </a:r>
            <a:br>
              <a:rPr lang="ru-RU" b="1" i="1" dirty="0" smtClean="0"/>
            </a:br>
            <a:r>
              <a:rPr lang="ru-RU" b="1" i="1" dirty="0" smtClean="0"/>
              <a:t>А есть ещё природы храм – </a:t>
            </a:r>
            <a:br>
              <a:rPr lang="ru-RU" b="1" i="1" dirty="0" smtClean="0"/>
            </a:br>
            <a:r>
              <a:rPr lang="ru-RU" b="1" i="1" dirty="0" smtClean="0"/>
              <a:t>С лесами, тянущими руки </a:t>
            </a:r>
            <a:br>
              <a:rPr lang="ru-RU" b="1" i="1" dirty="0" smtClean="0"/>
            </a:br>
            <a:r>
              <a:rPr lang="ru-RU" b="1" i="1" dirty="0" smtClean="0"/>
              <a:t>Навстречу солнцу и ветрам. </a:t>
            </a:r>
            <a:br>
              <a:rPr lang="ru-RU" b="1" i="1" dirty="0" smtClean="0"/>
            </a:br>
            <a:r>
              <a:rPr lang="ru-RU" b="1" i="1" dirty="0" smtClean="0"/>
              <a:t>Ты, человек, сильнее с каждым днём, </a:t>
            </a:r>
            <a:br>
              <a:rPr lang="ru-RU" b="1" i="1" dirty="0" smtClean="0"/>
            </a:br>
            <a:r>
              <a:rPr lang="ru-RU" b="1" i="1" dirty="0" smtClean="0"/>
              <a:t>Но, в космос отправляя корабли, </a:t>
            </a:r>
            <a:br>
              <a:rPr lang="ru-RU" b="1" i="1" dirty="0" smtClean="0"/>
            </a:br>
            <a:r>
              <a:rPr lang="ru-RU" b="1" i="1" dirty="0" smtClean="0"/>
              <a:t>Не забывай: ты – только часть Земли, </a:t>
            </a:r>
            <a:br>
              <a:rPr lang="ru-RU" b="1" i="1" dirty="0" smtClean="0"/>
            </a:br>
            <a:r>
              <a:rPr lang="ru-RU" b="1" i="1" dirty="0" smtClean="0"/>
              <a:t>Она – твой настоящий отчий дом. </a:t>
            </a:r>
            <a:br>
              <a:rPr lang="ru-RU" b="1" i="1" dirty="0" smtClean="0"/>
            </a:br>
            <a:r>
              <a:rPr lang="ru-RU" b="1" i="1" dirty="0" smtClean="0"/>
              <a:t>М. Аникеева 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№9 Дорожка здоровья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http://pandia.ru/text/78/541/images/image022_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35587">
            <a:off x="262627" y="1020464"/>
            <a:ext cx="3214710" cy="24347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86182" y="785794"/>
            <a:ext cx="535781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ü"/>
            </a:pP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Береги платье </a:t>
            </a:r>
            <a:r>
              <a:rPr lang="ru-RU" sz="2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снову</a:t>
            </a: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здоровье с </a:t>
            </a:r>
            <a:r>
              <a:rPr lang="ru-RU" sz="23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молоду</a:t>
            </a: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Болен </a:t>
            </a: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 лечись, а здоров — берегись.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Быстрого </a:t>
            </a: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ловкого болезнь не догонит.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здоровом теле здоровый дух.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3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</a:t>
            </a: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здоровые люди любят жизнь.</a:t>
            </a:r>
          </a:p>
          <a:p>
            <a:pPr fontAlgn="base">
              <a:buFont typeface="Wingdings" pitchFamily="2" charset="2"/>
              <a:buChar char="ü"/>
            </a:pPr>
            <a:r>
              <a:rPr lang="ru-RU" sz="23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здоровье, там и красота.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357187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здоровья важен спорт,</a:t>
            </a:r>
            <a: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 болезням дать отпор.</a:t>
            </a:r>
            <a: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Нужно спортом заниматься,</a:t>
            </a:r>
            <a: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66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здоровым оставаться!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507207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спортом </a:t>
            </a:r>
            <a:r>
              <a:rPr lang="ru-RU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занимается,</a:t>
            </a:r>
          </a:p>
          <a:p>
            <a:r>
              <a:rPr lang="ru-RU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 </a:t>
            </a:r>
            <a:r>
              <a:rPr lang="ru-RU" sz="2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многого добивается!</a:t>
            </a:r>
            <a:r>
              <a:rPr lang="ru-RU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Всегда и везде вас ждет успех,</a:t>
            </a:r>
            <a:r>
              <a:rPr lang="ru-RU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 – это залог ваших побед!</a:t>
            </a:r>
          </a:p>
        </p:txBody>
      </p:sp>
      <p:pic>
        <p:nvPicPr>
          <p:cNvPr id="20484" name="Picture 4" descr="http://exo.in.ua/images/news/2013/03/new-23016-2013-03-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395684">
            <a:off x="5273545" y="3965890"/>
            <a:ext cx="3270739" cy="24530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№10 Пруд с альпийской горкой</a:t>
            </a:r>
            <a:endParaRPr lang="ru-RU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64291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>
                <a:solidFill>
                  <a:srgbClr val="6600CC"/>
                </a:solidFill>
                <a:hlinkClick r:id="rId3"/>
              </a:rPr>
              <a:t>Глядятся в него молодые рябинки</a:t>
            </a:r>
            <a:br>
              <a:rPr lang="ru-RU" b="1" i="1" dirty="0">
                <a:solidFill>
                  <a:srgbClr val="6600CC"/>
                </a:solidFill>
                <a:hlinkClick r:id="rId3"/>
              </a:rPr>
            </a:br>
            <a:r>
              <a:rPr lang="ru-RU" b="1" i="1" dirty="0">
                <a:solidFill>
                  <a:srgbClr val="6600CC"/>
                </a:solidFill>
                <a:hlinkClick r:id="rId3"/>
              </a:rPr>
              <a:t>Цветные свои примеряют косынки.</a:t>
            </a:r>
            <a:br>
              <a:rPr lang="ru-RU" b="1" i="1" dirty="0">
                <a:solidFill>
                  <a:srgbClr val="6600CC"/>
                </a:solidFill>
                <a:hlinkClick r:id="rId3"/>
              </a:rPr>
            </a:br>
            <a:r>
              <a:rPr lang="ru-RU" b="1" i="1" dirty="0">
                <a:solidFill>
                  <a:srgbClr val="6600CC"/>
                </a:solidFill>
                <a:hlinkClick r:id="rId3"/>
              </a:rPr>
              <a:t>Глядятся в него молодые березки,</a:t>
            </a:r>
            <a:br>
              <a:rPr lang="ru-RU" b="1" i="1" dirty="0">
                <a:solidFill>
                  <a:srgbClr val="6600CC"/>
                </a:solidFill>
                <a:hlinkClick r:id="rId3"/>
              </a:rPr>
            </a:br>
            <a:r>
              <a:rPr lang="ru-RU" b="1" i="1" dirty="0">
                <a:solidFill>
                  <a:srgbClr val="6600CC"/>
                </a:solidFill>
                <a:hlinkClick r:id="rId3"/>
              </a:rPr>
              <a:t>Свои перед ним поправляют прически.</a:t>
            </a:r>
            <a:br>
              <a:rPr lang="ru-RU" b="1" i="1" dirty="0">
                <a:solidFill>
                  <a:srgbClr val="6600CC"/>
                </a:solidFill>
                <a:hlinkClick r:id="rId3"/>
              </a:rPr>
            </a:br>
            <a:r>
              <a:rPr lang="ru-RU" b="1" i="1" dirty="0">
                <a:solidFill>
                  <a:srgbClr val="6600CC"/>
                </a:solidFill>
                <a:hlinkClick r:id="rId3"/>
              </a:rPr>
              <a:t>И месяц, и звезды — в нем </a:t>
            </a:r>
            <a:r>
              <a:rPr lang="ru-RU" b="1" i="1" dirty="0" smtClean="0">
                <a:solidFill>
                  <a:srgbClr val="6600CC"/>
                </a:solidFill>
                <a:hlinkClick r:id="rId3"/>
              </a:rPr>
              <a:t>все отражается</a:t>
            </a:r>
            <a:r>
              <a:rPr lang="ru-RU" b="1" i="1" dirty="0">
                <a:solidFill>
                  <a:srgbClr val="6600CC"/>
                </a:solidFill>
                <a:hlinkClick r:id="rId3"/>
              </a:rPr>
              <a:t>...</a:t>
            </a:r>
            <a:br>
              <a:rPr lang="ru-RU" b="1" i="1" dirty="0">
                <a:solidFill>
                  <a:srgbClr val="6600CC"/>
                </a:solidFill>
                <a:hlinkClick r:id="rId3"/>
              </a:rPr>
            </a:br>
            <a:r>
              <a:rPr lang="ru-RU" b="1" i="1" dirty="0">
                <a:solidFill>
                  <a:srgbClr val="6600CC"/>
                </a:solidFill>
                <a:hlinkClick r:id="rId3"/>
              </a:rPr>
              <a:t>Как зеркало это </a:t>
            </a:r>
            <a:r>
              <a:rPr lang="ru-RU" b="1" i="1" dirty="0" smtClean="0">
                <a:solidFill>
                  <a:srgbClr val="6600CC"/>
                </a:solidFill>
                <a:hlinkClick r:id="rId3"/>
              </a:rPr>
              <a:t>называется?</a:t>
            </a:r>
            <a:endParaRPr lang="ru-RU" b="1" i="1" dirty="0">
              <a:solidFill>
                <a:srgbClr val="6600CC"/>
              </a:solidFill>
              <a:hlinkClick r:id="rId3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83768" y="6150114"/>
            <a:ext cx="48660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живет в пруду?</a:t>
            </a:r>
            <a:endParaRPr lang="ru-RU" sz="4000" b="1" i="1" dirty="0">
              <a:solidFill>
                <a:srgbClr val="66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</a:rPr>
              <a:t>№11 Вот весёлый огород, что в нём только не растёт!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rgbClr val="000099"/>
                </a:solidFill>
              </a:rPr>
              <a:t>Летом огород – что город!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В нем сто тысяч горожан: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Помидор, горох, капуста,</a:t>
            </a:r>
          </a:p>
          <a:p>
            <a:r>
              <a:rPr lang="ru-RU" sz="2000" b="1" i="1" dirty="0" smtClean="0">
                <a:solidFill>
                  <a:srgbClr val="000099"/>
                </a:solidFill>
              </a:rPr>
              <a:t>Кабачок и баклажан!</a:t>
            </a:r>
            <a:endParaRPr lang="ru-RU" sz="2000" b="1" i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124e/0002352d-4b32e202/hello_html_m36eeaf7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50832" cy="3429000"/>
          </a:xfrm>
          <a:prstGeom prst="rect">
            <a:avLst/>
          </a:prstGeom>
          <a:noFill/>
        </p:spPr>
      </p:pic>
      <p:pic>
        <p:nvPicPr>
          <p:cNvPr id="1028" name="Picture 4" descr="http://kallorii.info/uploads/taginator/Jun-2013/pro-bolgarskij-pere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8175" y="0"/>
            <a:ext cx="4695825" cy="3429000"/>
          </a:xfrm>
          <a:prstGeom prst="rect">
            <a:avLst/>
          </a:prstGeom>
          <a:noFill/>
        </p:spPr>
      </p:pic>
      <p:pic>
        <p:nvPicPr>
          <p:cNvPr id="1030" name="Picture 6" descr="http://dobriiden.ru/sites/dobriiden.ru/files/wine_tomat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429000"/>
            <a:ext cx="4571998" cy="3428999"/>
          </a:xfrm>
          <a:prstGeom prst="rect">
            <a:avLst/>
          </a:prstGeom>
          <a:noFill/>
        </p:spPr>
      </p:pic>
      <p:pic>
        <p:nvPicPr>
          <p:cNvPr id="1032" name="Picture 8" descr="http://kolobuga.ru/wp-content/uploads/2016/04/24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8999"/>
            <a:ext cx="4572000" cy="3429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Он в пупырышках, зеленый,</a:t>
            </a:r>
          </a:p>
          <a:p>
            <a:r>
              <a:rPr lang="ru-RU" b="1" i="1" dirty="0" smtClean="0"/>
              <a:t>Часто в парнике растет.</a:t>
            </a:r>
          </a:p>
          <a:p>
            <a:r>
              <a:rPr lang="ru-RU" b="1" i="1" dirty="0" smtClean="0"/>
              <a:t>Маринованным, соленым</a:t>
            </a:r>
          </a:p>
          <a:p>
            <a:r>
              <a:rPr lang="ru-RU" b="1" i="1" dirty="0" smtClean="0"/>
              <a:t>Станет он под Новый год. </a:t>
            </a:r>
            <a:endParaRPr lang="ru-RU" b="1" i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Он на солнце греет бок,</a:t>
            </a:r>
          </a:p>
          <a:p>
            <a:r>
              <a:rPr lang="ru-RU" b="1" i="1" dirty="0" smtClean="0"/>
              <a:t>Дарит нам томатный сок.</a:t>
            </a:r>
          </a:p>
          <a:p>
            <a:r>
              <a:rPr lang="ru-RU" b="1" i="1" dirty="0" smtClean="0"/>
              <a:t>Любят люди с давних пор</a:t>
            </a:r>
          </a:p>
          <a:p>
            <a:r>
              <a:rPr lang="ru-RU" b="1" i="1" dirty="0" smtClean="0"/>
              <a:t>Красный спелый... </a:t>
            </a:r>
            <a:endParaRPr lang="ru-RU" b="1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429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Хоть чернил он не видал,</a:t>
            </a:r>
            <a:br>
              <a:rPr lang="ru-RU" b="1" i="1" dirty="0" smtClean="0"/>
            </a:br>
            <a:r>
              <a:rPr lang="ru-RU" b="1" i="1" dirty="0" smtClean="0"/>
              <a:t>Фиолетовым вдруг стал,</a:t>
            </a:r>
            <a:br>
              <a:rPr lang="ru-RU" b="1" i="1" dirty="0" smtClean="0"/>
            </a:br>
            <a:r>
              <a:rPr lang="ru-RU" b="1" i="1" dirty="0" smtClean="0"/>
              <a:t>И лоснится от похвал</a:t>
            </a:r>
            <a:br>
              <a:rPr lang="ru-RU" b="1" i="1" dirty="0" smtClean="0"/>
            </a:br>
            <a:r>
              <a:rPr lang="ru-RU" b="1" i="1" dirty="0" smtClean="0"/>
              <a:t>Очень важный…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Яркие фонарики на кустах висят,</a:t>
            </a:r>
            <a:br>
              <a:rPr lang="ru-RU" b="1" i="1" dirty="0" smtClean="0"/>
            </a:br>
            <a:r>
              <a:rPr lang="ru-RU" b="1" i="1" dirty="0" smtClean="0"/>
              <a:t>Словно здесь проходит праздничный парад.</a:t>
            </a:r>
            <a:br>
              <a:rPr lang="ru-RU" b="1" i="1" dirty="0" smtClean="0"/>
            </a:br>
            <a:r>
              <a:rPr lang="ru-RU" b="1" i="1" dirty="0" smtClean="0"/>
              <a:t>Зеленые, красные, желтые плоды,</a:t>
            </a:r>
            <a:br>
              <a:rPr lang="ru-RU" b="1" i="1" dirty="0" smtClean="0"/>
            </a:br>
            <a:r>
              <a:rPr lang="ru-RU" b="1" i="1" dirty="0" smtClean="0"/>
              <a:t>Кто они такие, узнаешь их ты?</a:t>
            </a:r>
            <a:endParaRPr lang="ru-RU" b="1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6" name="AutoShape 8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18" name="AutoShape 10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0" name="AutoShape 12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2" name="AutoShape 14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4" name="AutoShape 16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6" name="AutoShape 18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28" name="AutoShape 20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030" name="AutoShape 22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3032" name="Picture 24" descr="http://calgarypma.ca/wp-content/uploads/2014/04/be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3278985"/>
            <a:ext cx="4286248" cy="3579015"/>
          </a:xfrm>
          <a:prstGeom prst="rect">
            <a:avLst/>
          </a:prstGeom>
          <a:noFill/>
        </p:spPr>
      </p:pic>
      <p:pic>
        <p:nvPicPr>
          <p:cNvPr id="43034" name="Picture 26" descr="http://medvoice.ru/wp-content/uploads/2017/04/maska-s-kartofelem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4357686" cy="3412388"/>
          </a:xfrm>
          <a:prstGeom prst="rect">
            <a:avLst/>
          </a:prstGeom>
          <a:noFill/>
        </p:spPr>
      </p:pic>
      <p:pic>
        <p:nvPicPr>
          <p:cNvPr id="43036" name="Picture 28" descr="http://www.ua.all.biz/img/ua/info_block/143503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21989"/>
            <a:ext cx="4857752" cy="3236011"/>
          </a:xfrm>
          <a:prstGeom prst="rect">
            <a:avLst/>
          </a:prstGeom>
          <a:noFill/>
        </p:spPr>
      </p:pic>
      <p:pic>
        <p:nvPicPr>
          <p:cNvPr id="43038" name="Picture 30" descr="http://tambov-privoz.ru/upload/iblock/731/731d4fb7174d4034080f39972992b2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16522" y="1"/>
            <a:ext cx="4727477" cy="350043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0" y="2214554"/>
            <a:ext cx="3786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Растет она – в земле,</a:t>
            </a:r>
            <a:br>
              <a:rPr lang="ru-RU" b="1" i="1" dirty="0" smtClean="0"/>
            </a:br>
            <a:r>
              <a:rPr lang="ru-RU" b="1" i="1" dirty="0" smtClean="0"/>
              <a:t>Известна – в целом мире.</a:t>
            </a:r>
            <a:br>
              <a:rPr lang="ru-RU" b="1" i="1" dirty="0" smtClean="0"/>
            </a:br>
            <a:r>
              <a:rPr lang="ru-RU" b="1" i="1" dirty="0" smtClean="0"/>
              <a:t>Частенько на столе</a:t>
            </a:r>
            <a:br>
              <a:rPr lang="ru-RU" b="1" i="1" dirty="0" smtClean="0"/>
            </a:br>
            <a:r>
              <a:rPr lang="ru-RU" b="1" i="1" dirty="0" smtClean="0"/>
              <a:t>Красуется в мундире.</a:t>
            </a:r>
            <a:endParaRPr lang="ru-RU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643438" y="214290"/>
            <a:ext cx="23574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Красная девица</a:t>
            </a:r>
            <a:br>
              <a:rPr lang="ru-RU" b="1" i="1" dirty="0" smtClean="0"/>
            </a:br>
            <a:r>
              <a:rPr lang="ru-RU" b="1" i="1" dirty="0" smtClean="0"/>
              <a:t>Росла в темнице,</a:t>
            </a:r>
            <a:br>
              <a:rPr lang="ru-RU" b="1" i="1" dirty="0" smtClean="0"/>
            </a:br>
            <a:r>
              <a:rPr lang="ru-RU" b="1" i="1" dirty="0" smtClean="0"/>
              <a:t>Люди в руки брали,</a:t>
            </a:r>
            <a:br>
              <a:rPr lang="ru-RU" b="1" i="1" dirty="0" smtClean="0"/>
            </a:br>
            <a:r>
              <a:rPr lang="ru-RU" b="1" i="1" dirty="0" smtClean="0"/>
              <a:t>Косы обрывали.</a:t>
            </a:r>
            <a:endParaRPr lang="ru-RU" b="1" i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Над землей трава,</a:t>
            </a:r>
            <a:br>
              <a:rPr lang="ru-RU" b="1" i="1" dirty="0" smtClean="0"/>
            </a:br>
            <a:r>
              <a:rPr lang="ru-RU" b="1" i="1" dirty="0" smtClean="0"/>
              <a:t>Под землей бордовая голова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Золотистый и полезный,</a:t>
            </a:r>
            <a:br>
              <a:rPr lang="ru-RU" b="1" i="1" dirty="0" smtClean="0"/>
            </a:br>
            <a:r>
              <a:rPr lang="ru-RU" b="1" i="1" dirty="0" smtClean="0"/>
              <a:t>Витаминный, хотя резкий,</a:t>
            </a:r>
            <a:br>
              <a:rPr lang="ru-RU" b="1" i="1" dirty="0" smtClean="0"/>
            </a:br>
            <a:r>
              <a:rPr lang="ru-RU" b="1" i="1" dirty="0" smtClean="0"/>
              <a:t>Горький вкус имеет он.</a:t>
            </a:r>
            <a:br>
              <a:rPr lang="ru-RU" b="1" i="1" dirty="0" smtClean="0"/>
            </a:br>
            <a:r>
              <a:rPr lang="ru-RU" b="1" i="1" dirty="0" smtClean="0"/>
              <a:t>Когда чистишь – слезы льешь.</a:t>
            </a:r>
            <a:endParaRPr lang="ru-RU" b="1" i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36" name="AutoShape 4" descr="http://%D0%BE%D0%BD%D0%BB%D0%B0%D0%B9%D0%BD-%D0%B4%D0%B8%D0%B0%D0%B3%D0%BD%D0%BE%D1%81%D1%82%D0%B8%D0%BA%D0%B0.%D1%80%D1%84/upload/iblock/1b5/1b56dc6e5f1553a2ec04f0a0b2f4c0d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8" name="Picture 6" descr="https://farm2.staticflickr.com/1418/910712508_7f000e25fd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43371" cy="3553035"/>
          </a:xfrm>
          <a:prstGeom prst="rect">
            <a:avLst/>
          </a:prstGeom>
          <a:noFill/>
        </p:spPr>
      </p:pic>
      <p:pic>
        <p:nvPicPr>
          <p:cNvPr id="44042" name="Picture 10" descr="http://s017.radikal.ru/i408/1202/90/d47541c2bb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53304"/>
            <a:ext cx="3857620" cy="3304696"/>
          </a:xfrm>
          <a:prstGeom prst="rect">
            <a:avLst/>
          </a:prstGeom>
          <a:noFill/>
        </p:spPr>
      </p:pic>
      <p:sp>
        <p:nvSpPr>
          <p:cNvPr id="44044" name="AutoShape 12" descr="http://%D0%BC%D0%B8%D1%80%D1%8A.com/ris/kabach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6" name="AutoShape 14" descr="http://%D0%BC%D0%B8%D1%80%D1%8A.com/ris/kabach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48" name="AutoShape 16" descr="http://%D0%BC%D0%B8%D1%80%D1%8A.com/ris/kabach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050" name="AutoShape 18" descr="http://coriza.ru/wp-content/uploads/2016/09/zucchini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54" name="Picture 22" descr="http://shelf.com.ua/image/cache/catalog/kabachok/united-genetics-italiya/karambol-f1-salatoviy-5-sht_3064_1-600x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-1"/>
            <a:ext cx="5000628" cy="4167190"/>
          </a:xfrm>
          <a:prstGeom prst="rect">
            <a:avLst/>
          </a:prstGeom>
          <a:noFill/>
        </p:spPr>
      </p:pic>
      <p:pic>
        <p:nvPicPr>
          <p:cNvPr id="13" name="Picture 20" descr="http://www.agroleto.ru/img/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71934" y="3478735"/>
            <a:ext cx="5072066" cy="337926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572000" y="54292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Красная мышка</a:t>
            </a:r>
            <a:br>
              <a:rPr lang="ru-RU" b="1" i="1" dirty="0" smtClean="0"/>
            </a:br>
            <a:r>
              <a:rPr lang="ru-RU" b="1" i="1" dirty="0" smtClean="0"/>
              <a:t>С белым хвостом</a:t>
            </a:r>
            <a:br>
              <a:rPr lang="ru-RU" b="1" i="1" dirty="0" smtClean="0"/>
            </a:br>
            <a:r>
              <a:rPr lang="ru-RU" b="1" i="1" dirty="0" smtClean="0"/>
              <a:t>В норке сидит</a:t>
            </a:r>
            <a:br>
              <a:rPr lang="ru-RU" b="1" i="1" dirty="0" smtClean="0"/>
            </a:br>
            <a:r>
              <a:rPr lang="ru-RU" b="1" i="1" dirty="0" smtClean="0"/>
              <a:t>Под зеленым листом.</a:t>
            </a:r>
            <a:endParaRPr lang="ru-RU" b="1" i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Что за скрип? Что за хруст?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Это что ещё за куст?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Как же быть без хруста,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Если я …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57686" y="21429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Очень длинным вырастает</a:t>
            </a:r>
            <a:br>
              <a:rPr lang="ru-RU" b="1" i="1" dirty="0" smtClean="0"/>
            </a:br>
            <a:r>
              <a:rPr lang="ru-RU" b="1" i="1" dirty="0" smtClean="0"/>
              <a:t>И пол грядки занимает.</a:t>
            </a:r>
            <a:br>
              <a:rPr lang="ru-RU" b="1" i="1" dirty="0" smtClean="0"/>
            </a:br>
            <a:r>
              <a:rPr lang="ru-RU" b="1" i="1" dirty="0" smtClean="0"/>
              <a:t>Этот овощ тыквы брат,</a:t>
            </a:r>
            <a:br>
              <a:rPr lang="ru-RU" b="1" i="1" dirty="0" smtClean="0"/>
            </a:br>
            <a:r>
              <a:rPr lang="ru-RU" b="1" i="1" dirty="0" smtClean="0"/>
              <a:t>Летом все его едят.</a:t>
            </a:r>
            <a:endParaRPr lang="ru-RU" b="1" i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0" y="3643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Этот терпкий острый зубчик</a:t>
            </a:r>
          </a:p>
          <a:p>
            <a:r>
              <a:rPr lang="ru-RU" b="1" i="1" dirty="0" smtClean="0"/>
              <a:t>Бабушка добавит в супчик.</a:t>
            </a:r>
          </a:p>
          <a:p>
            <a:r>
              <a:rPr lang="ru-RU" b="1" i="1" dirty="0" smtClean="0"/>
              <a:t>Разложи его повсюду,</a:t>
            </a:r>
          </a:p>
          <a:p>
            <a:r>
              <a:rPr lang="ru-RU" b="1" i="1" dirty="0" smtClean="0"/>
              <a:t>Чтобы справиться с простудой.</a:t>
            </a:r>
            <a:endParaRPr lang="ru-RU" b="1" i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happymama.ru/sites/default/files/styles/large/public/smorodina.jpg?itok=uPfGHq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831691" cy="3214686"/>
          </a:xfrm>
          <a:prstGeom prst="rect">
            <a:avLst/>
          </a:prstGeom>
          <a:noFill/>
        </p:spPr>
      </p:pic>
      <p:pic>
        <p:nvPicPr>
          <p:cNvPr id="45062" name="Picture 6" descr="http://www.3ezhika.ru/mamaladushka/wp-content/uploads/%D0%BA%D0%BB%D1%83%D0%B1%D0%BD%D0%B8%D0%BA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3" cy="3214686"/>
          </a:xfrm>
          <a:prstGeom prst="rect">
            <a:avLst/>
          </a:prstGeom>
          <a:noFill/>
        </p:spPr>
      </p:pic>
      <p:pic>
        <p:nvPicPr>
          <p:cNvPr id="45064" name="Picture 8" descr="http://online-diagnostika.ru/upload/iblock/dde/ddecb1cf3152625ea06875e36e62382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3643313"/>
            <a:ext cx="4500563" cy="3214688"/>
          </a:xfrm>
          <a:prstGeom prst="rect">
            <a:avLst/>
          </a:prstGeom>
          <a:noFill/>
        </p:spPr>
      </p:pic>
      <p:pic>
        <p:nvPicPr>
          <p:cNvPr id="45066" name="Picture 10" descr="http://www.moscowuniversityclub.ru/article/img/11971_58650322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5217319" y="2931319"/>
            <a:ext cx="3357562" cy="4495800"/>
          </a:xfrm>
          <a:prstGeom prst="rect">
            <a:avLst/>
          </a:prstGeom>
          <a:noFill/>
        </p:spPr>
      </p:pic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0" y="3643314"/>
            <a:ext cx="26431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Ягоды лесные эти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Любят бурые медведи.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Не рябина, не калина,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А с колючками...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0" y="0"/>
            <a:ext cx="35004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Ярко-красных, черных, белых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Ягодок попробуй спелых.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Сельский сад — их родина.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Что это? 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4643438" y="0"/>
            <a:ext cx="45005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Повернулась к грядке боком,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Налилась вся красным соком.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Ей сестрица земляника.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Что за ягодка? </a:t>
            </a:r>
          </a:p>
        </p:txBody>
      </p:sp>
      <p:sp>
        <p:nvSpPr>
          <p:cNvPr id="45071" name="Rectangle 15"/>
          <p:cNvSpPr>
            <a:spLocks noChangeArrowheads="1"/>
          </p:cNvSpPr>
          <p:nvPr/>
        </p:nvSpPr>
        <p:spPr bwMode="auto">
          <a:xfrm>
            <a:off x="5929290" y="5657671"/>
            <a:ext cx="321471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На колючем кустике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Желтенькие </a:t>
            </a:r>
            <a:r>
              <a:rPr kumimoji="0" lang="ru-RU" sz="18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бусики</a:t>
            </a: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.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Наступила осень тихо,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И созрела...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44030.kz/wp-content/uploads/2016/11/%D0%9A%D1%80%D1%8B%D0%B6%D0%BE%D0%B2%D0%BD%D0%B8%D0%BA-730x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032895" cy="3357562"/>
          </a:xfrm>
          <a:prstGeom prst="rect">
            <a:avLst/>
          </a:prstGeom>
          <a:noFill/>
        </p:spPr>
      </p:pic>
      <p:pic>
        <p:nvPicPr>
          <p:cNvPr id="46084" name="Picture 4" descr="http://www.radnews.ru/wp-content/uploads/2015/08/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0"/>
            <a:ext cx="4000496" cy="3384514"/>
          </a:xfrm>
          <a:prstGeom prst="rect">
            <a:avLst/>
          </a:prstGeom>
          <a:noFill/>
        </p:spPr>
      </p:pic>
      <p:pic>
        <p:nvPicPr>
          <p:cNvPr id="46086" name="Picture 6" descr="https://www.armaster.ru/img.php?id=1&amp;t=0&amp;f=25612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391623"/>
            <a:ext cx="3571868" cy="3466378"/>
          </a:xfrm>
          <a:prstGeom prst="rect">
            <a:avLst/>
          </a:prstGeom>
          <a:noFill/>
        </p:spPr>
      </p:pic>
      <p:pic>
        <p:nvPicPr>
          <p:cNvPr id="46088" name="Picture 8" descr="http://krestyane34.ru/images/photos/medium/dc22715d7724f7e19fd315cdae8bd06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429008"/>
            <a:ext cx="3428992" cy="342899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Кругла, а не месяц,</a:t>
            </a:r>
            <a:br>
              <a:rPr lang="ru-RU" b="1" i="1" dirty="0" smtClean="0"/>
            </a:br>
            <a:r>
              <a:rPr lang="ru-RU" b="1" i="1" dirty="0" smtClean="0"/>
              <a:t>Желта, а не масло,</a:t>
            </a:r>
            <a:br>
              <a:rPr lang="ru-RU" b="1" i="1" dirty="0" smtClean="0"/>
            </a:br>
            <a:r>
              <a:rPr lang="ru-RU" b="1" i="1" dirty="0" smtClean="0"/>
              <a:t>Сладка, а не сахар,</a:t>
            </a:r>
            <a:br>
              <a:rPr lang="ru-RU" b="1" i="1" dirty="0" smtClean="0"/>
            </a:br>
            <a:r>
              <a:rPr lang="ru-RU" b="1" i="1" dirty="0" smtClean="0"/>
              <a:t>С хвостом, а не мышь.</a:t>
            </a:r>
            <a:endParaRPr lang="ru-RU" b="1" i="1" dirty="0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0" y="0"/>
            <a:ext cx="3714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На колючей тонкой ветке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В полосатых майках детки.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Куст с шипами — не шиповник,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charset="0"/>
              </a:rPr>
              <a:t>Как зовется он?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3500438"/>
            <a:ext cx="2643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Синий мундир, </a:t>
            </a:r>
          </a:p>
          <a:p>
            <a:pPr algn="r"/>
            <a:r>
              <a:rPr lang="ru-RU" b="1" i="1" dirty="0" smtClean="0"/>
              <a:t>белая подкладка, </a:t>
            </a:r>
            <a:br>
              <a:rPr lang="ru-RU" b="1" i="1" dirty="0" smtClean="0"/>
            </a:br>
            <a:r>
              <a:rPr lang="ru-RU" b="1" i="1" dirty="0" smtClean="0"/>
              <a:t>В середине - сладко.</a:t>
            </a:r>
            <a:endParaRPr lang="ru-RU" b="1" i="1" dirty="0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29256" y="0"/>
            <a:ext cx="3714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 ветке близняшки,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В красных рубашках,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За ручки взялись,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  <a:cs typeface="Times New Roman" pitchFamily="18" charset="0"/>
              </a:rPr>
              <a:t>На ветке остались!</a:t>
            </a:r>
            <a:endParaRPr kumimoji="0" lang="ru-RU" b="1" i="1" u="none" strike="noStrike" cap="none" normalizeH="0" baseline="0" dirty="0" smtClean="0">
              <a:ln>
                <a:noFill/>
              </a:ln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4824536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№12 Уголок леса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12785" y="0"/>
            <a:ext cx="50223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Дом со всех сторон открыт,</a:t>
            </a:r>
          </a:p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Он резною крышей крыт.</a:t>
            </a:r>
          </a:p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Заходи в зелёный дом -</a:t>
            </a:r>
          </a:p>
          <a:p>
            <a:pPr algn="r"/>
            <a:r>
              <a:rPr lang="ru-RU" sz="2800" b="1" i="1" dirty="0">
                <a:solidFill>
                  <a:srgbClr val="FFFF00"/>
                </a:solidFill>
              </a:rPr>
              <a:t>Чудеса увидишь в нём!</a:t>
            </a:r>
          </a:p>
        </p:txBody>
      </p:sp>
    </p:spTree>
    <p:extLst>
      <p:ext uri="{BB962C8B-B14F-4D97-AF65-F5344CB8AC3E}">
        <p14:creationId xmlns:p14="http://schemas.microsoft.com/office/powerpoint/2010/main" xmlns="" val="193305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5429264"/>
            <a:ext cx="573214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FF0000"/>
                </a:solidFill>
              </a:rPr>
              <a:t>Дикая яблоня</a:t>
            </a:r>
            <a:endParaRPr lang="ru-RU" sz="66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342900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i="1" dirty="0" smtClean="0">
                <a:solidFill>
                  <a:srgbClr val="FFFF00"/>
                </a:solidFill>
              </a:rPr>
              <a:t>Висит </a:t>
            </a:r>
            <a:r>
              <a:rPr lang="ru-RU" sz="2800" b="1" i="1" dirty="0">
                <a:solidFill>
                  <a:srgbClr val="FFFF00"/>
                </a:solidFill>
              </a:rPr>
              <a:t>на ветке колобок,</a:t>
            </a:r>
          </a:p>
          <a:p>
            <a:r>
              <a:rPr lang="ru-RU" sz="2800" b="1" i="1" dirty="0">
                <a:solidFill>
                  <a:srgbClr val="FFFF00"/>
                </a:solidFill>
              </a:rPr>
              <a:t>Блестит его румяный бок.</a:t>
            </a:r>
          </a:p>
        </p:txBody>
      </p:sp>
    </p:spTree>
    <p:extLst>
      <p:ext uri="{BB962C8B-B14F-4D97-AF65-F5344CB8AC3E}">
        <p14:creationId xmlns:p14="http://schemas.microsoft.com/office/powerpoint/2010/main" xmlns="" val="31272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№1 Схема экологической тропы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3707904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Берёзовая </a:t>
            </a:r>
            <a:b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</a:b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роща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0112" y="5008807"/>
            <a:ext cx="37079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Русская красавица</a:t>
            </a:r>
          </a:p>
          <a:p>
            <a:r>
              <a:rPr lang="ru-RU" sz="2800" b="1" i="1" dirty="0">
                <a:solidFill>
                  <a:schemeClr val="bg1"/>
                </a:solidFill>
              </a:rPr>
              <a:t>Стоит на поляне</a:t>
            </a:r>
          </a:p>
          <a:p>
            <a:r>
              <a:rPr lang="ru-RU" sz="2800" b="1" i="1" dirty="0">
                <a:solidFill>
                  <a:schemeClr val="bg1"/>
                </a:solidFill>
              </a:rPr>
              <a:t>В зелёной кофточке,</a:t>
            </a:r>
          </a:p>
          <a:p>
            <a:r>
              <a:rPr lang="ru-RU" sz="2800" b="1" i="1" dirty="0">
                <a:solidFill>
                  <a:schemeClr val="bg1"/>
                </a:solidFill>
              </a:rPr>
              <a:t>В белом сарафане.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22146"/>
            <a:ext cx="46782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</a:rPr>
              <a:t>На нашей планете существует около ста видов берез.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Почки </a:t>
            </a:r>
            <a:r>
              <a:rPr lang="ru-RU" sz="2000" b="1" i="1" dirty="0">
                <a:solidFill>
                  <a:schemeClr val="bg1"/>
                </a:solidFill>
              </a:rPr>
              <a:t>и листья березы активно применяются в медицине как жаропонижающее, бактерицидное, мочегонное и ранозаживляющее средство.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В </a:t>
            </a:r>
            <a:r>
              <a:rPr lang="ru-RU" sz="2000" b="1" i="1" dirty="0">
                <a:solidFill>
                  <a:schemeClr val="bg1"/>
                </a:solidFill>
              </a:rPr>
              <a:t>древесине берез живет жук-олень – самый крупный </a:t>
            </a:r>
            <a:r>
              <a:rPr lang="ru-RU" sz="2000" b="1" i="1" dirty="0" smtClean="0">
                <a:solidFill>
                  <a:schemeClr val="bg1"/>
                </a:solidFill>
              </a:rPr>
              <a:t>жук.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Из </a:t>
            </a:r>
            <a:r>
              <a:rPr lang="ru-RU" sz="2000" b="1" i="1" dirty="0">
                <a:solidFill>
                  <a:schemeClr val="bg1"/>
                </a:solidFill>
              </a:rPr>
              <a:t>березовой древесины делают лыжи, игрушки, фанеру и приклады для огнестрельного оружия.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Береста </a:t>
            </a:r>
            <a:r>
              <a:rPr lang="ru-RU" sz="2000" b="1" i="1" dirty="0">
                <a:solidFill>
                  <a:schemeClr val="bg1"/>
                </a:solidFill>
              </a:rPr>
              <a:t>(березовая кора) — прекрасный материал для плетения корзин, лаптей, лукошек и коробов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А какой вкусный и полезный берёзовый сок!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21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5112568" cy="1143000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Паутина с пауком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546063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dirty="0">
                <a:solidFill>
                  <a:schemeClr val="bg1"/>
                </a:solidFill>
              </a:rPr>
              <a:t>Кружева висят на ветке,</a:t>
            </a:r>
          </a:p>
          <a:p>
            <a:pPr algn="r"/>
            <a:r>
              <a:rPr lang="ru-RU" sz="2000" b="1" i="1" dirty="0">
                <a:solidFill>
                  <a:schemeClr val="bg1"/>
                </a:solidFill>
              </a:rPr>
              <a:t>Знатный мастер их плетёт,</a:t>
            </a:r>
          </a:p>
          <a:p>
            <a:pPr algn="r"/>
            <a:r>
              <a:rPr lang="ru-RU" sz="2000" b="1" i="1" dirty="0">
                <a:solidFill>
                  <a:schemeClr val="bg1"/>
                </a:solidFill>
              </a:rPr>
              <a:t>Кто попался в эту сетку -</a:t>
            </a:r>
          </a:p>
          <a:p>
            <a:pPr algn="r"/>
            <a:r>
              <a:rPr lang="ru-RU" sz="2000" b="1" i="1" dirty="0">
                <a:solidFill>
                  <a:schemeClr val="bg1"/>
                </a:solidFill>
              </a:rPr>
              <a:t>От него уж не уйдёт</a:t>
            </a:r>
            <a:r>
              <a:rPr lang="ru-RU" sz="2000" b="1" i="1" dirty="0" smtClean="0">
                <a:solidFill>
                  <a:schemeClr val="bg1"/>
                </a:solidFill>
              </a:rPr>
              <a:t>!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364" y="1124744"/>
            <a:ext cx="4572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Несмотря </a:t>
            </a:r>
            <a:r>
              <a:rPr lang="ru-RU" sz="2000" b="1" i="1" dirty="0">
                <a:solidFill>
                  <a:schemeClr val="bg1"/>
                </a:solidFill>
              </a:rPr>
              <a:t>на свою небольшую толщину, нити паутины очень упругие и прочные. Если бы она по толщине была размером примерно с карандаш, то ее прочности хватило бы для того, чтобы остановить летящий самолет. </a:t>
            </a:r>
            <a:endParaRPr lang="ru-RU" sz="2000" b="1" i="1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 smtClean="0">
                <a:solidFill>
                  <a:schemeClr val="bg1"/>
                </a:solidFill>
              </a:rPr>
              <a:t>Органы </a:t>
            </a:r>
            <a:r>
              <a:rPr lang="ru-RU" sz="2000" b="1" i="1" dirty="0">
                <a:solidFill>
                  <a:schemeClr val="bg1"/>
                </a:solidFill>
              </a:rPr>
              <a:t>обоняния у паука находятся в лапах, поэтому съедобность добычи он определяет именно лапами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</a:rPr>
              <a:t>Обычно у пауков 8 глаз, но некоторые виды могут иметь их от 2 до 12</a:t>
            </a:r>
            <a:r>
              <a:rPr lang="ru-RU" sz="2000" b="1" i="1" dirty="0" smtClean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i="1" dirty="0">
                <a:solidFill>
                  <a:schemeClr val="bg1"/>
                </a:solidFill>
              </a:rPr>
              <a:t>Науке известно более 35 000 видов разнообразных пауков.</a:t>
            </a:r>
          </a:p>
        </p:txBody>
      </p:sp>
    </p:spTree>
    <p:extLst>
      <p:ext uri="{BB962C8B-B14F-4D97-AF65-F5344CB8AC3E}">
        <p14:creationId xmlns:p14="http://schemas.microsoft.com/office/powerpoint/2010/main" xmlns="" val="37411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7591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772816" y="-171400"/>
            <a:ext cx="8229600" cy="1143000"/>
          </a:xfrm>
        </p:spPr>
        <p:txBody>
          <a:bodyPr/>
          <a:lstStyle/>
          <a:p>
            <a:r>
              <a:rPr lang="ru-RU" b="1" i="1" dirty="0"/>
              <a:t>П</a:t>
            </a:r>
            <a:r>
              <a:rPr lang="ru-RU" b="1" i="1" dirty="0" smtClean="0"/>
              <a:t>ень</a:t>
            </a:r>
            <a:endParaRPr lang="ru-RU" b="1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-2348" y="6926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/>
              <a:t>У безногой табуретки </a:t>
            </a:r>
          </a:p>
          <a:p>
            <a:r>
              <a:rPr lang="ru-RU" sz="2000" b="1" i="1" dirty="0"/>
              <a:t>Раньше были ствол и ветки.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3108" y="2500306"/>
            <a:ext cx="47302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Чтобы узнать возраст дерева, нужно 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посчитать кольца на пне. Число колец соответствует числу прожитых деревом лет.</a:t>
            </a:r>
          </a:p>
          <a:p>
            <a:pPr algn="ctr"/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Имейте в виду, что </a:t>
            </a: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большинства </a:t>
            </a:r>
            <a:r>
              <a:rPr lang="ru-RU" sz="2400" b="1" i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деревьев образуется одно двухцветное кольцо в год (светлая весенняя часть и темная летняя часть).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69651" y="77143"/>
            <a:ext cx="45486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Пень – это спиленное дерево. Когда дерево спилили, пень становится новым домом для различных насекомых: пауков, 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муравьёв, 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жуков-короедов 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и даже для грибов. 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На пнях любят</a:t>
            </a:r>
          </a:p>
          <a:p>
            <a:pPr algn="r"/>
            <a:r>
              <a:rPr lang="ru-RU" sz="2000" b="1" i="1" dirty="0" smtClean="0">
                <a:solidFill>
                  <a:schemeClr val="bg1"/>
                </a:solidFill>
              </a:rPr>
              <a:t> расти опята.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92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116632"/>
            <a:ext cx="8229600" cy="1143000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FFFF00"/>
                </a:solidFill>
              </a:rPr>
              <a:t>Муравейник </a:t>
            </a:r>
            <a:endParaRPr lang="ru-RU" b="1" i="1" dirty="0">
              <a:ln>
                <a:solidFill>
                  <a:srgbClr val="000099"/>
                </a:solidFill>
              </a:ln>
              <a:solidFill>
                <a:srgbClr val="FFFF00"/>
              </a:solidFill>
            </a:endParaRPr>
          </a:p>
        </p:txBody>
      </p:sp>
      <p:pic>
        <p:nvPicPr>
          <p:cNvPr id="1026" name="Picture 2" descr="http://photo.allindonews.com/picture/thumbnails.illustrationsource.com/huge.96.4812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1" y="3235676"/>
            <a:ext cx="3628570" cy="36285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911" y="3429000"/>
            <a:ext cx="52959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0099"/>
                </a:solidFill>
              </a:rPr>
              <a:t>Муравьи – самые старые из всех видов насекомых, им более 100 миллионов лет</a:t>
            </a:r>
            <a:r>
              <a:rPr lang="ru-RU" sz="2000" b="1" i="1" dirty="0" smtClean="0">
                <a:solidFill>
                  <a:srgbClr val="000099"/>
                </a:solidFill>
              </a:rPr>
              <a:t>.</a:t>
            </a:r>
          </a:p>
          <a:p>
            <a:pPr algn="r"/>
            <a:r>
              <a:rPr lang="ru-RU" sz="2000" b="1" i="1" dirty="0">
                <a:solidFill>
                  <a:srgbClr val="000099"/>
                </a:solidFill>
              </a:rPr>
              <a:t>Муравьи очень трудолюбивы. Они поднимают груз, приблизительно в сто раз тяжелее собственного веса, постоянно занимаются общественно-полезной работой: заготавливают корм, ухаживают за потомством, пасут свой «домашний скот» — тлю и при этом никогда не спят.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714744" y="1785926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полянке среди елок,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 построен из иголок,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травой не виден он,</a:t>
            </a:r>
          </a:p>
          <a:p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жильцов в нем миллион.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606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757874" cy="143985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№13 Земляничная </a:t>
            </a:r>
            <a:b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поляна</a:t>
            </a:r>
            <a:endParaRPr lang="ru-RU" b="1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5716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Лесная и садовая, </a:t>
            </a:r>
          </a:p>
          <a:p>
            <a:pPr algn="r"/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Душистая, медовая,</a:t>
            </a:r>
            <a:b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розовато-красная,</a:t>
            </a:r>
            <a:b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и на вкус прекрасная…</a:t>
            </a:r>
            <a:endParaRPr lang="ru-RU" sz="2400" b="1" i="1" dirty="0">
              <a:ln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3786190"/>
            <a:ext cx="521494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Листья земляники 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 большое 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количество витамина 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С, каротина, калия, 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железа и кальция. 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Чай из листьев земляники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обладает лечебными свойствами. 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Раньше им успешно лечили отравления </a:t>
            </a:r>
          </a:p>
          <a:p>
            <a:pPr algn="r"/>
            <a:r>
              <a:rPr lang="ru-RU" sz="2000" b="1" i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другие болезни.</a:t>
            </a:r>
            <a:endParaRPr lang="ru-RU" sz="2000" b="1" i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35729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Оказывается, земляника, родственница яблоне, она как и яблоня, принадлежит к семейству Розоцветных.</a:t>
            </a:r>
          </a:p>
        </p:txBody>
      </p:sp>
    </p:spTree>
    <p:extLst>
      <p:ext uri="{BB962C8B-B14F-4D97-AF65-F5344CB8AC3E}">
        <p14:creationId xmlns:p14="http://schemas.microsoft.com/office/powerpoint/2010/main" xmlns="" val="58936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 noGrp="1"/>
          </p:cNvSpPr>
          <p:nvPr>
            <p:ph type="title"/>
          </p:nvPr>
        </p:nvSpPr>
        <p:spPr>
          <a:xfrm>
            <a:off x="428596" y="0"/>
            <a:ext cx="8229600" cy="7254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1" u="none" strike="noStrike" kern="1200" cap="none" spc="0" normalizeH="0" baseline="0" noProof="0" dirty="0" smtClean="0">
                <a:ln>
                  <a:solidFill>
                    <a:srgbClr val="000099"/>
                  </a:solidFill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№14 Зелёная</a:t>
            </a:r>
            <a:r>
              <a:rPr lang="ru-RU" b="1" i="1" dirty="0" smtClean="0">
                <a:ln>
                  <a:solidFill>
                    <a:srgbClr val="000099"/>
                  </a:solidFill>
                </a:ln>
                <a:solidFill>
                  <a:srgbClr val="009900"/>
                </a:solidFill>
              </a:rPr>
              <a:t> </a:t>
            </a:r>
            <a:r>
              <a:rPr kumimoji="0" lang="ru-RU" sz="4400" b="1" i="1" u="none" strike="noStrike" kern="1200" cap="none" spc="0" normalizeH="0" baseline="0" noProof="0" dirty="0" smtClean="0">
                <a:ln>
                  <a:solidFill>
                    <a:srgbClr val="000099"/>
                  </a:solidFill>
                </a:ln>
                <a:solidFill>
                  <a:srgbClr val="0099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аптека</a:t>
            </a:r>
            <a:endParaRPr kumimoji="0" lang="ru-RU" sz="4400" b="1" i="1" u="none" strike="noStrike" kern="1200" cap="none" spc="0" normalizeH="0" baseline="0" noProof="0" dirty="0">
              <a:ln>
                <a:solidFill>
                  <a:srgbClr val="000099"/>
                </a:solidFill>
              </a:ln>
              <a:solidFill>
                <a:srgbClr val="0099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642918"/>
            <a:ext cx="49291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6600CC"/>
                </a:solidFill>
              </a:rPr>
              <a:t>Есть в травах и цветах</a:t>
            </a:r>
          </a:p>
          <a:p>
            <a:pPr algn="r"/>
            <a:r>
              <a:rPr lang="ru-RU" sz="2000" b="1" i="1" dirty="0" smtClean="0">
                <a:solidFill>
                  <a:srgbClr val="6600CC"/>
                </a:solidFill>
              </a:rPr>
              <a:t> целительная сила</a:t>
            </a:r>
            <a:br>
              <a:rPr lang="ru-RU" sz="2000" b="1" i="1" dirty="0" smtClean="0">
                <a:solidFill>
                  <a:srgbClr val="6600CC"/>
                </a:solidFill>
              </a:rPr>
            </a:br>
            <a:r>
              <a:rPr lang="ru-RU" sz="2000" b="1" i="1" dirty="0" smtClean="0">
                <a:solidFill>
                  <a:srgbClr val="6600CC"/>
                </a:solidFill>
              </a:rPr>
              <a:t>Для всех, умеющих их тайну разгадать.</a:t>
            </a:r>
            <a:br>
              <a:rPr lang="ru-RU" sz="2000" b="1" i="1" dirty="0" smtClean="0">
                <a:solidFill>
                  <a:srgbClr val="6600CC"/>
                </a:solidFill>
              </a:rPr>
            </a:br>
            <a:r>
              <a:rPr lang="ru-RU" sz="2000" b="1" i="1" dirty="0" smtClean="0">
                <a:solidFill>
                  <a:srgbClr val="6600CC"/>
                </a:solidFill>
              </a:rPr>
              <a:t>В.Рождественский</a:t>
            </a:r>
            <a:endParaRPr lang="ru-RU" sz="2000" b="1" dirty="0">
              <a:solidFill>
                <a:srgbClr val="6600CC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642918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003300"/>
                </a:solidFill>
              </a:rPr>
              <a:t>Известно предание, повествующее о том, как древнеиндийского врача </a:t>
            </a:r>
            <a:r>
              <a:rPr lang="ru-RU" b="1" i="1" dirty="0" err="1" smtClean="0">
                <a:solidFill>
                  <a:srgbClr val="003300"/>
                </a:solidFill>
              </a:rPr>
              <a:t>Чараки</a:t>
            </a:r>
            <a:r>
              <a:rPr lang="ru-RU" b="1" i="1" dirty="0" smtClean="0">
                <a:solidFill>
                  <a:srgbClr val="003300"/>
                </a:solidFill>
              </a:rPr>
              <a:t> учитель послал в лес принести </a:t>
            </a:r>
          </a:p>
          <a:p>
            <a:r>
              <a:rPr lang="ru-RU" b="1" i="1" dirty="0" smtClean="0">
                <a:solidFill>
                  <a:srgbClr val="003300"/>
                </a:solidFill>
              </a:rPr>
              <a:t>несколько совершенно бесполезных растений. «Учитель, - сказал, вернувшись из лесу, </a:t>
            </a:r>
            <a:r>
              <a:rPr lang="ru-RU" b="1" i="1" dirty="0" err="1" smtClean="0">
                <a:solidFill>
                  <a:srgbClr val="003300"/>
                </a:solidFill>
              </a:rPr>
              <a:t>Чараки</a:t>
            </a:r>
            <a:r>
              <a:rPr lang="ru-RU" b="1" i="1" dirty="0" smtClean="0">
                <a:solidFill>
                  <a:srgbClr val="003300"/>
                </a:solidFill>
              </a:rPr>
              <a:t>, - я три дня ходил по лесу и не нашёл ни одного бесполезного растения».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Потому что любое растение создано природой во благо, а задача человека лишь понять его предназначение, поскольку весь зелёный мир – это своего рода аптека, о которой справедливо писал поэт С.Кирсанов: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Я не степью хожу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- Я хожу по аптеке,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Разбираясь в её травяной картотеке.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Хотелось бы , чтобы ребята,  которые  раньше безразлично топтали  луга и поля,  смогли увидеть красоту и пользу каждого цветочка, каждой травинки и сберечь эту ценность!</a:t>
            </a:r>
            <a:r>
              <a:rPr lang="ru-RU" b="1" i="1" dirty="0" smtClean="0">
                <a:solidFill>
                  <a:schemeClr val="bg1"/>
                </a:solidFill>
              </a:rPr>
              <a:t/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49154" name="Picture 2" descr="http://ped-kopilka.ru/upload/blogs/16355_8651363e344e7c8d693b1bb3c40eb52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438753">
            <a:off x="4618429" y="1800827"/>
            <a:ext cx="3838549" cy="5058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http://dnpr.com.ua/sites/default/files/u3067/krasnyy_krest.jpg"/>
          <p:cNvPicPr>
            <a:picLocks noChangeAspect="1" noChangeArrowheads="1"/>
          </p:cNvPicPr>
          <p:nvPr/>
        </p:nvPicPr>
        <p:blipFill>
          <a:blip r:embed="rId3"/>
          <a:srcRect l="26786" t="1829" r="24793" b="14024"/>
          <a:stretch>
            <a:fillRect/>
          </a:stretch>
        </p:blipFill>
        <p:spPr bwMode="auto">
          <a:xfrm>
            <a:off x="7903153" y="5643554"/>
            <a:ext cx="1240847" cy="1214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liktravy.ua/uploads/herbs/55cca3a32943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4323330" cy="395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7158" y="3857628"/>
            <a:ext cx="30718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3300"/>
                </a:solidFill>
              </a:rPr>
              <a:t>Мать-и-мачеха — традиционное средство от кашля, особенно при коклюше, а также от слизистой мокроты. </a:t>
            </a:r>
            <a:endParaRPr lang="ru-RU" sz="2000" b="1" i="1" dirty="0">
              <a:solidFill>
                <a:srgbClr val="003300"/>
              </a:solidFill>
            </a:endParaRPr>
          </a:p>
        </p:txBody>
      </p:sp>
      <p:pic>
        <p:nvPicPr>
          <p:cNvPr id="5" name="Picture 2" descr="&amp;Kcy;&amp;acy;&amp;lcy;&amp;iecy;&amp;ncy;&amp;dcy;&amp;ucy;&amp;lcy;&amp;acy; &amp;lcy;&amp;iecy;&amp;kcy;&amp;acy;&amp;rcy;&amp;scy;&amp;tcy;&amp;vcy;&amp;iecy;&amp;ncy;&amp;ncy;&amp;acy;&amp;yacy; &amp;Fcy;&amp;ocy;&amp;tcy;&amp;ocy;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0598" y="0"/>
            <a:ext cx="4393402" cy="29289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2928934"/>
            <a:ext cx="36433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CC6600"/>
                </a:solidFill>
              </a:rPr>
              <a:t>В календуле большое разнообразие витаминов. Календула обладает противовоспалительными свойствами и оказывает ранозаживляющее действие.</a:t>
            </a:r>
            <a:endParaRPr lang="ru-RU" sz="2000" b="1" i="1" dirty="0">
              <a:solidFill>
                <a:srgbClr val="CC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ped-kopilka.ru/upload/blogs/16355_6112af57abd848f29b335c415c3c5645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696803" cy="359573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0"/>
            <a:ext cx="21431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3300"/>
                </a:solidFill>
              </a:rPr>
              <a:t>С ним водиться, что в крапиву садиться.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Хоть не огонь, а жжется.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Сама холодна, а людей жжёт.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Какую траву и слепой узнает?</a:t>
            </a:r>
            <a:endParaRPr lang="ru-RU" b="1" dirty="0">
              <a:solidFill>
                <a:srgbClr val="00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3571877"/>
            <a:ext cx="4572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3300"/>
                </a:solidFill>
              </a:rPr>
              <a:t>«Одна крапива заменит семерых врачей», - говорит народная мудрость. Применяют её как ранозаживляющее, при застарелом кашле рекомендуют отвар корней крапивы в сахарном сиропе.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Настой из листьев крапивы используют для полоскания горла при ангине, а так же для укрепления волос. В листьях крапивы содержится значительное количество аскорбиновой кислоты, глюкозы.</a:t>
            </a:r>
            <a:endParaRPr lang="ru-RU" b="1" i="1" dirty="0">
              <a:solidFill>
                <a:srgbClr val="003300"/>
              </a:solidFill>
            </a:endParaRPr>
          </a:p>
        </p:txBody>
      </p:sp>
      <p:pic>
        <p:nvPicPr>
          <p:cNvPr id="50180" name="Picture 4" descr="http://ped-kopilka.ru/upload/blogs/16355_3ecf78e430d696fef8f1368e79c20807.jp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0"/>
            <a:ext cx="2428860" cy="372745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57686" y="928670"/>
            <a:ext cx="2857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Лепестки белы, как снег,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Серединка желтый мех!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Что за глупые замашки,</a:t>
            </a:r>
            <a:b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Не гадайте на (Ромашке)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7686" y="2428868"/>
            <a:ext cx="321467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3300"/>
                </a:solidFill>
              </a:rPr>
              <a:t>Как будто солнца луч пророс,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За городским овражком,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Сияют капельками рос</a:t>
            </a:r>
            <a:br>
              <a:rPr lang="ru-RU" b="1" i="1" dirty="0" smtClean="0">
                <a:solidFill>
                  <a:srgbClr val="003300"/>
                </a:solidFill>
              </a:rPr>
            </a:br>
            <a:r>
              <a:rPr lang="ru-RU" b="1" i="1" dirty="0" smtClean="0">
                <a:solidFill>
                  <a:srgbClr val="003300"/>
                </a:solidFill>
              </a:rPr>
              <a:t>Старинные ромашки. </a:t>
            </a:r>
          </a:p>
          <a:p>
            <a:pPr algn="r"/>
            <a:r>
              <a:rPr lang="ru-RU" b="1" i="1" dirty="0" smtClean="0">
                <a:solidFill>
                  <a:srgbClr val="003300"/>
                </a:solidFill>
              </a:rPr>
              <a:t>(А.Марков)</a:t>
            </a:r>
            <a:endParaRPr lang="ru-RU" b="1" i="1" dirty="0">
              <a:solidFill>
                <a:srgbClr val="0033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6248" y="3749457"/>
            <a:ext cx="485775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i="1" dirty="0" smtClean="0"/>
              <a:t>Ромашка – древнейшее и популярное у многих народов лекарственное средство. Считалось, что ромашка по нежности действия недалека от розы.</a:t>
            </a:r>
            <a:br>
              <a:rPr lang="ru-RU" sz="1400" b="1" i="1" dirty="0" smtClean="0"/>
            </a:br>
            <a:r>
              <a:rPr lang="ru-RU" sz="1400" b="1" i="1" dirty="0" smtClean="0"/>
              <a:t>В русской медицине она пользовалась особой любовью об этом говорят её народные названия: маточная трава, румяна, купальница. Применяют её как успокаивающее, мочегонное, противопростудное средство.</a:t>
            </a:r>
            <a:br>
              <a:rPr lang="ru-RU" sz="1400" b="1" i="1" dirty="0" smtClean="0"/>
            </a:br>
            <a:r>
              <a:rPr lang="ru-RU" sz="1400" b="1" i="1" dirty="0" smtClean="0"/>
              <a:t>Наружно для полосканий при заболевании полости рта. Цветки ромашки также применяются как противовоспалительное средство при желудочных заболеваниях, обладает противоаллергическим действием.</a:t>
            </a:r>
            <a:br>
              <a:rPr lang="ru-RU" sz="1400" b="1" i="1" dirty="0" smtClean="0"/>
            </a:br>
            <a:r>
              <a:rPr lang="ru-RU" sz="1400" b="1" i="1" dirty="0" smtClean="0"/>
              <a:t>Цветки ромашки применяются в косметике для придания светлым волосам золотистого оттенка.</a:t>
            </a:r>
            <a:endParaRPr lang="ru-RU" sz="1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://ped-kopilka.ru/upload/blogs/16355_742af255b7bef069eac0a1f8548c6de6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49" cy="367758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43174" y="1500174"/>
            <a:ext cx="2714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6600"/>
                </a:solidFill>
              </a:rPr>
              <a:t>Есть множество цветов</a:t>
            </a:r>
            <a:br>
              <a:rPr lang="ru-RU" sz="1600" i="1" dirty="0" smtClean="0">
                <a:solidFill>
                  <a:srgbClr val="006600"/>
                </a:solidFill>
              </a:rPr>
            </a:br>
            <a:r>
              <a:rPr lang="ru-RU" sz="1600" i="1" dirty="0" smtClean="0">
                <a:solidFill>
                  <a:srgbClr val="006600"/>
                </a:solidFill>
              </a:rPr>
              <a:t>Красивых, осторожных,</a:t>
            </a:r>
            <a:br>
              <a:rPr lang="ru-RU" sz="1600" i="1" dirty="0" smtClean="0">
                <a:solidFill>
                  <a:srgbClr val="006600"/>
                </a:solidFill>
              </a:rPr>
            </a:br>
            <a:r>
              <a:rPr lang="ru-RU" sz="1600" i="1" dirty="0" smtClean="0">
                <a:solidFill>
                  <a:srgbClr val="006600"/>
                </a:solidFill>
              </a:rPr>
              <a:t>Но мне приятней всех</a:t>
            </a:r>
            <a:br>
              <a:rPr lang="ru-RU" sz="1600" i="1" dirty="0" smtClean="0">
                <a:solidFill>
                  <a:srgbClr val="006600"/>
                </a:solidFill>
              </a:rPr>
            </a:br>
            <a:r>
              <a:rPr lang="ru-RU" sz="1600" i="1" dirty="0" smtClean="0">
                <a:solidFill>
                  <a:srgbClr val="006600"/>
                </a:solidFill>
              </a:rPr>
              <a:t>Обычный подорожник.</a:t>
            </a:r>
            <a:br>
              <a:rPr lang="ru-RU" sz="1600" i="1" dirty="0" smtClean="0">
                <a:solidFill>
                  <a:srgbClr val="006600"/>
                </a:solidFill>
              </a:rPr>
            </a:br>
            <a:r>
              <a:rPr lang="ru-RU" sz="1600" i="1" dirty="0" smtClean="0">
                <a:solidFill>
                  <a:srgbClr val="006600"/>
                </a:solidFill>
              </a:rPr>
              <a:t>Ему, быть может </a:t>
            </a:r>
            <a:br>
              <a:rPr lang="ru-RU" sz="1600" i="1" dirty="0" smtClean="0">
                <a:solidFill>
                  <a:srgbClr val="006600"/>
                </a:solidFill>
              </a:rPr>
            </a:br>
            <a:r>
              <a:rPr lang="ru-RU" sz="1600" i="1" dirty="0" smtClean="0">
                <a:solidFill>
                  <a:srgbClr val="006600"/>
                </a:solidFill>
              </a:rPr>
              <a:t>И трудней расти,</a:t>
            </a:r>
            <a:br>
              <a:rPr lang="ru-RU" sz="1600" i="1" dirty="0" smtClean="0">
                <a:solidFill>
                  <a:srgbClr val="006600"/>
                </a:solidFill>
              </a:rPr>
            </a:br>
            <a:r>
              <a:rPr lang="ru-RU" sz="1600" i="1" dirty="0" smtClean="0">
                <a:solidFill>
                  <a:srgbClr val="006600"/>
                </a:solidFill>
              </a:rPr>
              <a:t>И всё же он с людьми</a:t>
            </a:r>
            <a:br>
              <a:rPr lang="ru-RU" sz="1600" i="1" dirty="0" smtClean="0">
                <a:solidFill>
                  <a:srgbClr val="006600"/>
                </a:solidFill>
              </a:rPr>
            </a:br>
            <a:r>
              <a:rPr lang="ru-RU" sz="1600" i="1" dirty="0" smtClean="0">
                <a:solidFill>
                  <a:srgbClr val="006600"/>
                </a:solidFill>
              </a:rPr>
              <a:t>Находится в пути. </a:t>
            </a:r>
          </a:p>
          <a:p>
            <a:r>
              <a:rPr lang="ru-RU" sz="1600" i="1" dirty="0" smtClean="0">
                <a:solidFill>
                  <a:srgbClr val="006600"/>
                </a:solidFill>
              </a:rPr>
              <a:t>( </a:t>
            </a:r>
            <a:r>
              <a:rPr lang="ru-RU" sz="1600" i="1" dirty="0" err="1" smtClean="0">
                <a:solidFill>
                  <a:srgbClr val="006600"/>
                </a:solidFill>
              </a:rPr>
              <a:t>С.Баруздин</a:t>
            </a:r>
            <a:r>
              <a:rPr lang="ru-RU" sz="1600" i="1" dirty="0" smtClean="0">
                <a:solidFill>
                  <a:srgbClr val="006600"/>
                </a:solidFill>
              </a:rPr>
              <a:t>)</a:t>
            </a:r>
            <a:endParaRPr lang="ru-RU" sz="1600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0"/>
            <a:ext cx="307180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00"/>
                </a:solidFill>
              </a:rPr>
              <a:t>Лёг пластом у дороги, разметав руки, ноги.</a:t>
            </a:r>
            <a:br>
              <a:rPr lang="ru-RU" sz="1600" i="1" dirty="0" smtClean="0">
                <a:solidFill>
                  <a:srgbClr val="003300"/>
                </a:solidFill>
              </a:rPr>
            </a:br>
            <a:r>
              <a:rPr lang="ru-RU" sz="1600" i="1" dirty="0" smtClean="0">
                <a:solidFill>
                  <a:srgbClr val="003300"/>
                </a:solidFill>
              </a:rPr>
              <a:t>Его бьют сапогом, его бьют каблуком,</a:t>
            </a:r>
            <a:br>
              <a:rPr lang="ru-RU" sz="1600" i="1" dirty="0" smtClean="0">
                <a:solidFill>
                  <a:srgbClr val="003300"/>
                </a:solidFill>
              </a:rPr>
            </a:br>
            <a:r>
              <a:rPr lang="ru-RU" sz="1600" i="1" dirty="0" smtClean="0">
                <a:solidFill>
                  <a:srgbClr val="003300"/>
                </a:solidFill>
              </a:rPr>
              <a:t>Всё ему нипочём, хоть ударь кирпичом.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643314"/>
            <a:ext cx="5000628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00"/>
                </a:solidFill>
              </a:rPr>
              <a:t>Русское название «подорожник», «попутчик» связано с местообитанием его у дорог. Другая группа названий «порезник», «</a:t>
            </a:r>
            <a:r>
              <a:rPr lang="ru-RU" sz="1600" i="1" dirty="0" err="1" smtClean="0">
                <a:solidFill>
                  <a:srgbClr val="003300"/>
                </a:solidFill>
              </a:rPr>
              <a:t>ранник</a:t>
            </a:r>
            <a:r>
              <a:rPr lang="ru-RU" sz="1600" i="1" dirty="0" smtClean="0">
                <a:solidFill>
                  <a:srgbClr val="003300"/>
                </a:solidFill>
              </a:rPr>
              <a:t>» - даны растению за ярко выраженные ранозаживляющие свойства.</a:t>
            </a:r>
            <a:br>
              <a:rPr lang="ru-RU" sz="1600" i="1" dirty="0" smtClean="0">
                <a:solidFill>
                  <a:srgbClr val="003300"/>
                </a:solidFill>
              </a:rPr>
            </a:br>
            <a:r>
              <a:rPr lang="ru-RU" sz="1600" i="1" dirty="0" smtClean="0">
                <a:solidFill>
                  <a:srgbClr val="003300"/>
                </a:solidFill>
              </a:rPr>
              <a:t>В легенде эти свойства были открыты так. Однажды две змеи грелись у дороги. Вдруг из-за поворота выехала повозка. Одна змея успела уползти с дороги, другую переехало колесо телеги. Люди, сидящие в телеге, увидели, что невредимая змея вскоре вернулась с листком подорожника, которым исцелила пострадавшую. Этот случай и подтолкнул людей на использование подорожника для лечения ран.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allphoto.in.ua/photo/4/es20329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2" y="0"/>
            <a:ext cx="4000497" cy="30003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4942" y="3643314"/>
            <a:ext cx="39290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006600"/>
                </a:solidFill>
              </a:rPr>
              <a:t>Мята  ― это лекарственное растение, которое широко применяется в народной медицине для избавления от разнообразных недугов, а также в кулинарии и косметологии. Полезно регулярно пить чай, используя вместо заварки листья мяты, ведь такой напиток оказывает успокаивающее действие на нервную систему.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6" y="3000372"/>
            <a:ext cx="40719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/>
              <a:t>У нее целебный лист</a:t>
            </a:r>
            <a:br>
              <a:rPr lang="ru-RU" b="1" i="1" dirty="0" smtClean="0"/>
            </a:br>
            <a:r>
              <a:rPr lang="ru-RU" b="1" i="1" dirty="0" smtClean="0"/>
              <a:t>Чай с ней вкусен и душист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8902" y="274638"/>
            <a:ext cx="3457897" cy="502657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№2 Правила поведения в природе</a:t>
            </a:r>
            <a:endParaRPr lang="ru-RU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E:\Экологическая тропа\070.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250"/>
            <a:ext cx="4905375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ped-kopilka.ru/upload/blogs/11360_638941a477a43fcf9096eb91343f8341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2357422" cy="332969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328612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Расправит свой ажурный листик</a:t>
            </a:r>
            <a:br>
              <a:rPr lang="ru-RU" b="1" i="1" dirty="0" smtClean="0"/>
            </a:br>
            <a:r>
              <a:rPr lang="ru-RU" b="1" i="1" dirty="0" smtClean="0"/>
              <a:t>Король всех трав... тысячелистник</a:t>
            </a:r>
            <a:endParaRPr lang="ru-RU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857628"/>
            <a:ext cx="4714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/>
              <a:t>В качестве лекарственного растения тысячелистник используют с давних времен. Ещё греческий герой Ахилл исцелял его травой своих солдат, истекающих кровью. По некоторым древним названиям, переведенным на современные языки, можно понять, от каких болезней и кто лечился этим цветком: «тысячелистник рыцарей», «трава солдатских ран», «трава крови», «чахоточная трава» и прочее.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№15 Дом летающих семян</a:t>
            </a:r>
            <a:b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(поляна одуванчиков)</a:t>
            </a:r>
            <a:endParaRPr lang="ru-RU" b="1" i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86050" y="1071546"/>
            <a:ext cx="37147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он Солнышко лучистое,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 он Облачко пушистое.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Лета ждать не захотел.</a:t>
            </a:r>
            <a:b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Ветер дунул - облетел!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2887682"/>
            <a:ext cx="492919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Корни некоторых видов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одуванчиков содержат каучук,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эти виды раньше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разводились с целью производства резины.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лепестков одуванчиков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делают варенье.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Семена одуванчиков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способны пролетать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воздуху сотни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километров, прежде 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угнездиться в почве.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традиционной итальянской кухне одуванчик применяется довольно широко, служа ингредиентом в самых разных блюдах.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571744"/>
            <a:ext cx="47863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Ценится в народной медицине желчегонным, мочегонным, общеукрепляющим, противомикробным, спазмолитическим, кровоочистительным, жаропонижающим действием.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726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0"/>
            <a:ext cx="3614734" cy="796908"/>
          </a:xfrm>
        </p:spPr>
        <p:txBody>
          <a:bodyPr/>
          <a:lstStyle/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№16 Пасека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8196" name="Picture 4" descr="http://receptymeda.ru/wp-content/uploads/2016/11/1-1018-768x4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86346" cy="2692320"/>
          </a:xfrm>
          <a:prstGeom prst="rect">
            <a:avLst/>
          </a:prstGeom>
          <a:noFill/>
        </p:spPr>
      </p:pic>
      <p:pic>
        <p:nvPicPr>
          <p:cNvPr id="8198" name="Picture 6" descr="https://magput.ru/pics/large/936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95147">
            <a:off x="169826" y="3656240"/>
            <a:ext cx="4422714" cy="2952161"/>
          </a:xfrm>
          <a:prstGeom prst="rect">
            <a:avLst/>
          </a:prstGeom>
          <a:noFill/>
        </p:spPr>
      </p:pic>
      <p:pic>
        <p:nvPicPr>
          <p:cNvPr id="8200" name="Picture 8" descr="http://vzm-vesti.ru/uploads/Photo/ekonomika/pchel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11175">
            <a:off x="3944191" y="2596851"/>
            <a:ext cx="3294281" cy="2576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4714876" y="642918"/>
            <a:ext cx="2857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Едут пчёлы на гастроли</a:t>
            </a:r>
            <a:br>
              <a:rPr lang="ru-RU" b="1" i="1" dirty="0" smtClean="0">
                <a:solidFill>
                  <a:srgbClr val="000099"/>
                </a:solidFill>
              </a:rPr>
            </a:br>
            <a:r>
              <a:rPr lang="ru-RU" b="1" i="1" dirty="0" smtClean="0">
                <a:solidFill>
                  <a:srgbClr val="000099"/>
                </a:solidFill>
              </a:rPr>
              <a:t>И летают там на воле.</a:t>
            </a:r>
            <a:br>
              <a:rPr lang="ru-RU" b="1" i="1" dirty="0" smtClean="0">
                <a:solidFill>
                  <a:srgbClr val="000099"/>
                </a:solidFill>
              </a:rPr>
            </a:br>
            <a:r>
              <a:rPr lang="ru-RU" b="1" i="1" dirty="0" smtClean="0">
                <a:solidFill>
                  <a:srgbClr val="000099"/>
                </a:solidFill>
              </a:rPr>
              <a:t>Вместе табором живут.</a:t>
            </a:r>
            <a:br>
              <a:rPr lang="ru-RU" b="1" i="1" dirty="0" smtClean="0">
                <a:solidFill>
                  <a:srgbClr val="000099"/>
                </a:solidFill>
              </a:rPr>
            </a:br>
            <a:r>
              <a:rPr lang="ru-RU" b="1" i="1" dirty="0" smtClean="0">
                <a:solidFill>
                  <a:srgbClr val="000099"/>
                </a:solidFill>
              </a:rPr>
              <a:t>Как посёлок тот зовут?</a:t>
            </a:r>
            <a:endParaRPr lang="ru-RU" i="1" dirty="0">
              <a:solidFill>
                <a:srgbClr val="000099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1785926"/>
            <a:ext cx="34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6600CC"/>
                </a:solidFill>
              </a:rPr>
              <a:t>Всё жужжит она, жужжит.</a:t>
            </a:r>
            <a:br>
              <a:rPr lang="ru-RU" b="1" i="1" dirty="0" smtClean="0">
                <a:solidFill>
                  <a:srgbClr val="6600CC"/>
                </a:solidFill>
              </a:rPr>
            </a:br>
            <a:r>
              <a:rPr lang="ru-RU" b="1" i="1" dirty="0" smtClean="0">
                <a:solidFill>
                  <a:srgbClr val="6600CC"/>
                </a:solidFill>
              </a:rPr>
              <a:t>Над цветочками кружит.</a:t>
            </a:r>
            <a:br>
              <a:rPr lang="ru-RU" b="1" i="1" dirty="0" smtClean="0">
                <a:solidFill>
                  <a:srgbClr val="6600CC"/>
                </a:solidFill>
              </a:rPr>
            </a:br>
            <a:r>
              <a:rPr lang="ru-RU" b="1" i="1" dirty="0" smtClean="0">
                <a:solidFill>
                  <a:srgbClr val="6600CC"/>
                </a:solidFill>
              </a:rPr>
              <a:t>Села, сок с цветка взяла.</a:t>
            </a:r>
            <a:br>
              <a:rPr lang="ru-RU" b="1" i="1" dirty="0" smtClean="0">
                <a:solidFill>
                  <a:srgbClr val="6600CC"/>
                </a:solidFill>
              </a:rPr>
            </a:br>
            <a:r>
              <a:rPr lang="ru-RU" b="1" i="1" dirty="0" smtClean="0">
                <a:solidFill>
                  <a:srgbClr val="6600CC"/>
                </a:solidFill>
              </a:rPr>
              <a:t>Мёд готовит нам…</a:t>
            </a:r>
            <a:endParaRPr lang="ru-RU" i="1" dirty="0">
              <a:solidFill>
                <a:srgbClr val="6600CC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64318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9900CC"/>
                </a:solidFill>
              </a:rPr>
              <a:t>Пчела-трудяга создаёт,</a:t>
            </a:r>
            <a:br>
              <a:rPr lang="ru-RU" b="1" i="1" dirty="0" smtClean="0">
                <a:solidFill>
                  <a:srgbClr val="9900CC"/>
                </a:solidFill>
              </a:rPr>
            </a:br>
            <a:r>
              <a:rPr lang="ru-RU" b="1" i="1" dirty="0" smtClean="0">
                <a:solidFill>
                  <a:srgbClr val="9900CC"/>
                </a:solidFill>
              </a:rPr>
              <a:t>Лениво с ложки он течёт,</a:t>
            </a:r>
            <a:br>
              <a:rPr lang="ru-RU" b="1" i="1" dirty="0" smtClean="0">
                <a:solidFill>
                  <a:srgbClr val="9900CC"/>
                </a:solidFill>
              </a:rPr>
            </a:br>
            <a:r>
              <a:rPr lang="ru-RU" b="1" i="1" dirty="0" smtClean="0">
                <a:solidFill>
                  <a:srgbClr val="9900CC"/>
                </a:solidFill>
              </a:rPr>
              <a:t>Так сам и просится к нам в рот</a:t>
            </a:r>
            <a:br>
              <a:rPr lang="ru-RU" b="1" i="1" dirty="0" smtClean="0">
                <a:solidFill>
                  <a:srgbClr val="9900CC"/>
                </a:solidFill>
              </a:rPr>
            </a:br>
            <a:r>
              <a:rPr lang="ru-RU" b="1" i="1" dirty="0" smtClean="0">
                <a:solidFill>
                  <a:srgbClr val="9900CC"/>
                </a:solidFill>
              </a:rPr>
              <a:t>Густой, янтарный, сладкий...</a:t>
            </a:r>
            <a:endParaRPr lang="ru-RU" i="1" dirty="0">
              <a:solidFill>
                <a:srgbClr val="9900C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28860" y="3164681"/>
            <a:ext cx="67151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Пчелы в количестве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двухсот особей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должны работать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в течение дня,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чтобы человек получил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одну ложку меда.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Около 8 миллионов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цветов нужно пчеле, чтобы выработать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один килограмм готового меда.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Пчела способна поднять груз, который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превышает его массу в 320 раз. 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Примерно с 50 тысяч пчел состоит средняя пчелиная семья.</a:t>
            </a:r>
          </a:p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До 65 километров в час способна разгоняться пчела с грузом.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0313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488" y="0"/>
            <a:ext cx="5357850" cy="7969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№17 </a:t>
            </a:r>
            <a:r>
              <a:rPr lang="ru-RU" b="1" i="1" dirty="0" err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МетеоСтанция</a:t>
            </a:r>
            <a:endParaRPr lang="ru-RU" b="1" i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http://images.all-free-download.com/images/graphiclarge/weather_chart_symbols_1176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56818">
            <a:off x="175246" y="117107"/>
            <a:ext cx="2532092" cy="3643298"/>
          </a:xfrm>
          <a:prstGeom prst="rect">
            <a:avLst/>
          </a:prstGeom>
          <a:noFill/>
        </p:spPr>
      </p:pic>
      <p:pic>
        <p:nvPicPr>
          <p:cNvPr id="5124" name="Picture 4" descr="http://science.lotsoflessons.com/weather/science_weather_map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7882" y="4537882"/>
            <a:ext cx="3386118" cy="232011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714356"/>
            <a:ext cx="63579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600FF"/>
                </a:solidFill>
              </a:rPr>
              <a:t>Метеостанция представляет собой специальную площадку, на которой устанавливаются </a:t>
            </a:r>
            <a:r>
              <a:rPr lang="ru-RU" b="1" i="1" dirty="0" err="1" smtClean="0">
                <a:solidFill>
                  <a:srgbClr val="6600FF"/>
                </a:solidFill>
              </a:rPr>
              <a:t>метеоприборы</a:t>
            </a:r>
            <a:r>
              <a:rPr lang="ru-RU" b="1" i="1" dirty="0" smtClean="0">
                <a:solidFill>
                  <a:srgbClr val="6600FF"/>
                </a:solidFill>
              </a:rPr>
              <a:t>, созданные для постоянного  наблюдения за изменениями погоды.</a:t>
            </a:r>
          </a:p>
          <a:p>
            <a:r>
              <a:rPr lang="ru-RU" b="1" i="1" dirty="0" smtClean="0">
                <a:solidFill>
                  <a:srgbClr val="6600FF"/>
                </a:solidFill>
              </a:rPr>
              <a:t>Эти замеры делаются при помощи специальных метеорологических приборов.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786190"/>
            <a:ext cx="57150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Барометр - прибор для измерения атмосферного давления.</a:t>
            </a:r>
          </a:p>
          <a:p>
            <a:r>
              <a:rPr lang="ru-RU" b="1" i="1" dirty="0" smtClean="0">
                <a:solidFill>
                  <a:srgbClr val="000099"/>
                </a:solidFill>
              </a:rPr>
              <a:t>Флюгер - прибор для определения направления и силы ветра.</a:t>
            </a:r>
          </a:p>
          <a:p>
            <a:r>
              <a:rPr lang="ru-RU" b="1" i="1" dirty="0" smtClean="0">
                <a:solidFill>
                  <a:srgbClr val="003300"/>
                </a:solidFill>
              </a:rPr>
              <a:t>Дождемер– прибор для измерения количества осадков.</a:t>
            </a:r>
          </a:p>
          <a:p>
            <a:r>
              <a:rPr lang="ru-RU" b="1" i="1" dirty="0" smtClean="0">
                <a:solidFill>
                  <a:schemeClr val="accent6">
                    <a:lumMod val="50000"/>
                  </a:schemeClr>
                </a:solidFill>
              </a:rPr>
              <a:t>Термометр- прибор для измерения температуры воздуха.</a:t>
            </a:r>
          </a:p>
          <a:p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Ветряной рукав- прибор для измерения силы ветра.</a:t>
            </a:r>
          </a:p>
          <a:p>
            <a:r>
              <a:rPr lang="ru-RU" b="1" i="1" dirty="0" smtClean="0">
                <a:solidFill>
                  <a:srgbClr val="FF6600"/>
                </a:solidFill>
              </a:rPr>
              <a:t>Солнечные часы - прибор для определения времени.</a:t>
            </a:r>
            <a:endParaRPr lang="ru-RU" b="1" i="1" dirty="0">
              <a:solidFill>
                <a:srgbClr val="FF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257174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Он в любое время года</a:t>
            </a:r>
          </a:p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Может предсказать погоду.</a:t>
            </a:r>
          </a:p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Зонтик брать или не брать?</a:t>
            </a:r>
          </a:p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Нужно ль шапку надевать?</a:t>
            </a:r>
          </a:p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Круглый год, зимой и летом,</a:t>
            </a:r>
          </a:p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Слушайте его советы! </a:t>
            </a:r>
          </a:p>
          <a:p>
            <a:pPr algn="r"/>
            <a:r>
              <a:rPr lang="ru-RU" b="1" i="1" dirty="0" smtClean="0">
                <a:solidFill>
                  <a:srgbClr val="990033"/>
                </a:solidFill>
              </a:rPr>
              <a:t>(Метеоролог, синоптик)</a:t>
            </a:r>
            <a:endParaRPr lang="ru-RU" b="1" i="1" dirty="0">
              <a:solidFill>
                <a:srgbClr val="99003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71802" y="2357430"/>
            <a:ext cx="29289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669900"/>
                </a:solidFill>
              </a:rPr>
              <a:t>Это важный показатель,</a:t>
            </a:r>
          </a:p>
          <a:p>
            <a:r>
              <a:rPr lang="ru-RU" b="1" i="1" dirty="0" smtClean="0">
                <a:solidFill>
                  <a:srgbClr val="669900"/>
                </a:solidFill>
              </a:rPr>
              <a:t>Градусник - ее приятель.</a:t>
            </a:r>
          </a:p>
          <a:p>
            <a:r>
              <a:rPr lang="ru-RU" b="1" i="1" dirty="0" smtClean="0">
                <a:solidFill>
                  <a:srgbClr val="669900"/>
                </a:solidFill>
              </a:rPr>
              <a:t>Если жарко - высока,</a:t>
            </a:r>
          </a:p>
          <a:p>
            <a:r>
              <a:rPr lang="ru-RU" b="1" i="1" dirty="0" smtClean="0">
                <a:solidFill>
                  <a:srgbClr val="669900"/>
                </a:solidFill>
              </a:rPr>
              <a:t>А в мороз она низка. </a:t>
            </a:r>
          </a:p>
          <a:p>
            <a:r>
              <a:rPr lang="ru-RU" b="1" i="1" dirty="0" smtClean="0">
                <a:solidFill>
                  <a:srgbClr val="669900"/>
                </a:solidFill>
              </a:rPr>
              <a:t>(Температура)</a:t>
            </a:r>
            <a:endParaRPr lang="ru-RU" b="1" i="1" dirty="0">
              <a:solidFill>
                <a:srgbClr val="66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41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8926" y="0"/>
            <a:ext cx="6215074" cy="121444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6600"/>
                </a:solidFill>
              </a:rPr>
              <a:t>№18 Природная лаборатория. Что это?</a:t>
            </a:r>
            <a:endParaRPr lang="ru-RU" b="1" i="1" dirty="0">
              <a:solidFill>
                <a:srgbClr val="0066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98162">
            <a:off x="220094" y="222933"/>
            <a:ext cx="3001485" cy="2819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er.org.ua/upload/iblock/90d/90dacb09194fddead52319e1ce7fd8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08658">
            <a:off x="6306728" y="3627673"/>
            <a:ext cx="2557279" cy="30003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596" y="3500438"/>
            <a:ext cx="571500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u="sng" dirty="0" smtClean="0">
                <a:solidFill>
                  <a:srgbClr val="002060"/>
                </a:solidFill>
              </a:rPr>
              <a:t>Лаборатория природы </a:t>
            </a:r>
            <a:r>
              <a:rPr lang="ru-RU" b="1" i="1" dirty="0" smtClean="0">
                <a:solidFill>
                  <a:srgbClr val="002060"/>
                </a:solidFill>
              </a:rPr>
              <a:t>– это специально оборудованное место на территории детского сада для самостоятельной деятельности детей, где в процессе опытно-экспериментальной и поисковой деятельности будем выявлять свойства и качества объектов природы, связей и зависимостей в природной среде.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00496" y="1571612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u="sng" dirty="0" smtClean="0">
                <a:solidFill>
                  <a:srgbClr val="002060"/>
                </a:solidFill>
              </a:rPr>
              <a:t>Природная детская лаборатория </a:t>
            </a:r>
            <a:r>
              <a:rPr lang="ru-RU" b="1" i="1" dirty="0" smtClean="0">
                <a:solidFill>
                  <a:srgbClr val="002060"/>
                </a:solidFill>
              </a:rPr>
              <a:t>– это место где дети превращаются в учёных, которые проводят опыты, эксперименты, наблюдения за природой.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40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214422"/>
            <a:ext cx="4357686" cy="128586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0099"/>
                </a:solidFill>
              </a:rPr>
              <a:t>№19 Птичья столовая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3076" name="AutoShape 4" descr="http://energy-dv.ru/photos/krasivaya-kormushka-dlya-ptits-svoimi-rukami-v-detskiy-sad-3836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8" name="AutoShape 6" descr="http://energy-dv.ru/photos/krasivaya-kormushka-dlya-ptits-svoimi-rukami-v-detskiy-sad-38361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>
                <a:solidFill>
                  <a:srgbClr val="000099"/>
                </a:solidFill>
              </a:rPr>
              <a:t>Что за стол среди берез </a:t>
            </a:r>
            <a:br>
              <a:rPr lang="ru-RU" b="1" i="1" dirty="0" smtClean="0">
                <a:solidFill>
                  <a:srgbClr val="000099"/>
                </a:solidFill>
              </a:rPr>
            </a:br>
            <a:r>
              <a:rPr lang="ru-RU" b="1" i="1" dirty="0" smtClean="0">
                <a:solidFill>
                  <a:srgbClr val="000099"/>
                </a:solidFill>
              </a:rPr>
              <a:t>Под открытым небом? </a:t>
            </a:r>
            <a:br>
              <a:rPr lang="ru-RU" b="1" i="1" dirty="0" smtClean="0">
                <a:solidFill>
                  <a:srgbClr val="000099"/>
                </a:solidFill>
              </a:rPr>
            </a:br>
            <a:r>
              <a:rPr lang="ru-RU" b="1" i="1" dirty="0" smtClean="0">
                <a:solidFill>
                  <a:srgbClr val="000099"/>
                </a:solidFill>
              </a:rPr>
              <a:t>Угощает он в мороз </a:t>
            </a:r>
            <a:br>
              <a:rPr lang="ru-RU" b="1" i="1" dirty="0" smtClean="0">
                <a:solidFill>
                  <a:srgbClr val="000099"/>
                </a:solidFill>
              </a:rPr>
            </a:br>
            <a:r>
              <a:rPr lang="ru-RU" b="1" i="1" dirty="0" smtClean="0">
                <a:solidFill>
                  <a:srgbClr val="000099"/>
                </a:solidFill>
              </a:rPr>
              <a:t>Птиц зерном и хлебом.</a:t>
            </a:r>
            <a:endParaRPr lang="ru-RU" b="1" i="1" dirty="0">
              <a:solidFill>
                <a:srgbClr val="000099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5717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 u="sng" dirty="0" smtClean="0">
                <a:solidFill>
                  <a:srgbClr val="333399"/>
                </a:solidFill>
              </a:rPr>
              <a:t>Меню для птичьей столовой:</a:t>
            </a:r>
            <a:r>
              <a:rPr lang="ru-RU" sz="2000" b="1" i="1" dirty="0" smtClean="0">
                <a:solidFill>
                  <a:srgbClr val="333399"/>
                </a:solidFill>
              </a:rPr>
              <a:t/>
            </a:r>
            <a:br>
              <a:rPr lang="ru-RU" sz="2000" b="1" i="1" dirty="0" smtClean="0">
                <a:solidFill>
                  <a:srgbClr val="333399"/>
                </a:solidFill>
              </a:rPr>
            </a:br>
            <a:r>
              <a:rPr lang="ru-RU" sz="2000" b="1" i="1" dirty="0" smtClean="0">
                <a:solidFill>
                  <a:srgbClr val="333399"/>
                </a:solidFill>
              </a:rPr>
              <a:t>      50 процентов семян подсолнечника </a:t>
            </a:r>
            <a:br>
              <a:rPr lang="ru-RU" sz="2000" b="1" i="1" dirty="0" smtClean="0">
                <a:solidFill>
                  <a:srgbClr val="333399"/>
                </a:solidFill>
              </a:rPr>
            </a:br>
            <a:r>
              <a:rPr lang="ru-RU" sz="2000" b="1" i="1" dirty="0" smtClean="0">
                <a:solidFill>
                  <a:srgbClr val="333399"/>
                </a:solidFill>
              </a:rPr>
              <a:t>      35 процентов белого проса </a:t>
            </a:r>
            <a:br>
              <a:rPr lang="ru-RU" sz="2000" b="1" i="1" dirty="0" smtClean="0">
                <a:solidFill>
                  <a:srgbClr val="333399"/>
                </a:solidFill>
              </a:rPr>
            </a:br>
            <a:r>
              <a:rPr lang="ru-RU" sz="2000" b="1" i="1" dirty="0" smtClean="0">
                <a:solidFill>
                  <a:srgbClr val="333399"/>
                </a:solidFill>
              </a:rPr>
              <a:t>      15 процентов зерен кукурузы </a:t>
            </a:r>
            <a:endParaRPr lang="ru-RU" sz="2000" b="1" i="1" dirty="0">
              <a:solidFill>
                <a:srgbClr val="333399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2571744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b="1" i="1" u="sng" dirty="0" smtClean="0">
                <a:solidFill>
                  <a:srgbClr val="0033CC"/>
                </a:solidFill>
              </a:rPr>
              <a:t>Рецепт «птичьего пирога» </a:t>
            </a:r>
            <a:r>
              <a:rPr lang="ru-RU" sz="2000" b="1" i="1" dirty="0" smtClean="0">
                <a:solidFill>
                  <a:srgbClr val="0033CC"/>
                </a:solidFill>
              </a:rPr>
              <a:t/>
            </a:r>
            <a:br>
              <a:rPr lang="ru-RU" sz="2000" b="1" i="1" dirty="0" smtClean="0">
                <a:solidFill>
                  <a:srgbClr val="0033CC"/>
                </a:solidFill>
              </a:rPr>
            </a:br>
            <a:r>
              <a:rPr lang="ru-RU" sz="2000" b="1" i="1" dirty="0" smtClean="0">
                <a:solidFill>
                  <a:srgbClr val="0033CC"/>
                </a:solidFill>
              </a:rPr>
              <a:t>• 3 чашки размягченного жира или маргарина </a:t>
            </a:r>
            <a:br>
              <a:rPr lang="ru-RU" sz="2000" b="1" i="1" dirty="0" smtClean="0">
                <a:solidFill>
                  <a:srgbClr val="0033CC"/>
                </a:solidFill>
              </a:rPr>
            </a:br>
            <a:r>
              <a:rPr lang="ru-RU" sz="2000" b="1" i="1" dirty="0" smtClean="0">
                <a:solidFill>
                  <a:srgbClr val="0033CC"/>
                </a:solidFill>
              </a:rPr>
              <a:t>• 3 чашки проса или зерна </a:t>
            </a:r>
            <a:br>
              <a:rPr lang="ru-RU" sz="2000" b="1" i="1" dirty="0" smtClean="0">
                <a:solidFill>
                  <a:srgbClr val="0033CC"/>
                </a:solidFill>
              </a:rPr>
            </a:br>
            <a:r>
              <a:rPr lang="ru-RU" sz="2000" b="1" i="1" dirty="0" smtClean="0">
                <a:solidFill>
                  <a:srgbClr val="0033CC"/>
                </a:solidFill>
              </a:rPr>
              <a:t>• 1 чашка подсолнечного масла</a:t>
            </a:r>
            <a:r>
              <a:rPr lang="ru-RU" sz="2000" dirty="0" smtClean="0">
                <a:solidFill>
                  <a:srgbClr val="0033CC"/>
                </a:solidFill>
              </a:rPr>
              <a:t>  </a:t>
            </a:r>
            <a:endParaRPr lang="ru-RU" sz="2000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385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5286412" cy="939784"/>
          </a:xfrm>
        </p:spPr>
        <p:txBody>
          <a:bodyPr/>
          <a:lstStyle/>
          <a:p>
            <a:r>
              <a:rPr lang="ru-RU" b="1" i="1" dirty="0" smtClean="0">
                <a:solidFill>
                  <a:srgbClr val="C00000"/>
                </a:solidFill>
              </a:rPr>
              <a:t>№20 Скворечник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2054" name="AutoShape 6" descr="http://www.toystrade.ru/photos/kartinki-dlya-detey-skvorchata-3650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://www.toystrade.ru/photos/kartinki-dlya-detey-skvorchata-3650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http://s3.fotokto.ru/photo/full/108/10835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74501">
            <a:off x="0" y="3962677"/>
            <a:ext cx="5072098" cy="2895323"/>
          </a:xfrm>
          <a:prstGeom prst="rect">
            <a:avLst/>
          </a:prstGeom>
          <a:noFill/>
        </p:spPr>
      </p:pic>
      <p:sp>
        <p:nvSpPr>
          <p:cNvPr id="2062" name="AutoShape 14" descr="http://www.toystrade.ru/photos/kartinki-dlya-detey-skvorchata-36502-lar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4" name="Picture 16" descr="http://du15.slutsk.edu.by/be/sm.aspx?guid=113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2178">
            <a:off x="5779258" y="223685"/>
            <a:ext cx="3143232" cy="3117039"/>
          </a:xfrm>
          <a:prstGeom prst="rect">
            <a:avLst/>
          </a:prstGeom>
          <a:noFill/>
        </p:spPr>
      </p:pic>
      <p:pic>
        <p:nvPicPr>
          <p:cNvPr id="2066" name="Picture 18" descr="&amp;scy;&amp;kcy;&amp;vcy;&amp;ocy;&amp;rcy;&amp;iecy;&amp;tscy; &amp;pcy;&amp;iecy;&amp;rcy;&amp;iecy;&amp;lcy;&amp;iecy;&amp;tcy;&amp;ncy;&amp;acy;&amp;yacy; &amp;pcy;&amp;tcy;&amp;icy;&amp;ts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2636" y="906993"/>
            <a:ext cx="2657670" cy="265767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000628" y="3500438"/>
            <a:ext cx="41433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Скворец – птица говорливая и очень любит подражать всем звукам, которые она слышит. Чего только не услышишь, находясь рядом со скворчиной стаей! Тут и скрип колеса, и лай собаки и кудахтанье кур. Можно даже услышать слова человеческой речи. Целый день скворцы соревнуются в красноречии, стараясь любой ценой перекричать соседей. По умению подражать скворцы уступают только попугаям.</a:t>
            </a:r>
            <a:endParaRPr lang="ru-RU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786050" y="142873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>
                <a:solidFill>
                  <a:srgbClr val="660033"/>
                </a:solidFill>
              </a:rPr>
              <a:t>На дереве весёлый дом</a:t>
            </a:r>
            <a:br>
              <a:rPr lang="ru-RU" b="1" i="1" dirty="0" smtClean="0">
                <a:solidFill>
                  <a:srgbClr val="660033"/>
                </a:solidFill>
              </a:rPr>
            </a:br>
            <a:r>
              <a:rPr lang="ru-RU" b="1" i="1" dirty="0" smtClean="0">
                <a:solidFill>
                  <a:srgbClr val="660033"/>
                </a:solidFill>
              </a:rPr>
              <a:t>С круглым маленьким окном.</a:t>
            </a:r>
            <a:br>
              <a:rPr lang="ru-RU" b="1" i="1" dirty="0" smtClean="0">
                <a:solidFill>
                  <a:srgbClr val="660033"/>
                </a:solidFill>
              </a:rPr>
            </a:br>
            <a:r>
              <a:rPr lang="ru-RU" b="1" i="1" dirty="0" smtClean="0">
                <a:solidFill>
                  <a:srgbClr val="660033"/>
                </a:solidFill>
              </a:rPr>
              <a:t>Чтобы уснули дети,</a:t>
            </a:r>
            <a:br>
              <a:rPr lang="ru-RU" b="1" i="1" dirty="0" smtClean="0">
                <a:solidFill>
                  <a:srgbClr val="660033"/>
                </a:solidFill>
              </a:rPr>
            </a:br>
            <a:r>
              <a:rPr lang="ru-RU" b="1" i="1" dirty="0" smtClean="0">
                <a:solidFill>
                  <a:srgbClr val="660033"/>
                </a:solidFill>
              </a:rPr>
              <a:t>Дом качает ветер.</a:t>
            </a:r>
            <a:br>
              <a:rPr lang="ru-RU" b="1" i="1" dirty="0" smtClean="0">
                <a:solidFill>
                  <a:srgbClr val="660033"/>
                </a:solidFill>
              </a:rPr>
            </a:br>
            <a:r>
              <a:rPr lang="ru-RU" b="1" i="1" dirty="0" smtClean="0">
                <a:solidFill>
                  <a:srgbClr val="660033"/>
                </a:solidFill>
              </a:rPr>
              <a:t>На крыльце поёт отец —</a:t>
            </a:r>
            <a:br>
              <a:rPr lang="ru-RU" b="1" i="1" dirty="0" smtClean="0">
                <a:solidFill>
                  <a:srgbClr val="660033"/>
                </a:solidFill>
              </a:rPr>
            </a:br>
            <a:r>
              <a:rPr lang="ru-RU" b="1" i="1" dirty="0" smtClean="0">
                <a:solidFill>
                  <a:srgbClr val="660033"/>
                </a:solidFill>
              </a:rPr>
              <a:t>Он и лётчик, и певец.</a:t>
            </a:r>
            <a:endParaRPr lang="ru-RU" b="1" i="1" dirty="0">
              <a:solidFill>
                <a:srgbClr val="6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46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0"/>
            <a:ext cx="4572032" cy="1000108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№21 Жасмин</a:t>
            </a:r>
            <a:br>
              <a:rPr lang="ru-RU" b="1" i="1" dirty="0" smtClean="0">
                <a:solidFill>
                  <a:schemeClr val="bg1"/>
                </a:solidFill>
              </a:rPr>
            </a:br>
            <a:r>
              <a:rPr lang="ru-RU" b="1" i="1" dirty="0" smtClean="0">
                <a:solidFill>
                  <a:schemeClr val="bg1"/>
                </a:solidFill>
              </a:rPr>
              <a:t>король з</a:t>
            </a:r>
            <a:r>
              <a:rPr lang="ru-RU" b="1" i="1" dirty="0" smtClean="0"/>
              <a:t>апахо</a:t>
            </a:r>
            <a:r>
              <a:rPr lang="ru-RU" b="1" i="1" dirty="0" smtClean="0">
                <a:solidFill>
                  <a:schemeClr val="bg1"/>
                </a:solidFill>
              </a:rPr>
              <a:t>в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142984"/>
            <a:ext cx="33575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Он – и принцесса, и </a:t>
            </a:r>
            <a:r>
              <a:rPr lang="ru-RU" b="1" i="1" dirty="0" smtClean="0"/>
              <a:t>певица,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для букета приг</a:t>
            </a:r>
            <a:r>
              <a:rPr lang="ru-RU" b="1" i="1" dirty="0" smtClean="0"/>
              <a:t>одиться.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Душистый, белый </a:t>
            </a:r>
            <a:r>
              <a:rPr lang="ru-RU" b="1" i="1" dirty="0" smtClean="0"/>
              <a:t>он один.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И этот куст зовут </a:t>
            </a:r>
            <a:r>
              <a:rPr lang="ru-RU" b="1" i="1" dirty="0" smtClean="0"/>
              <a:t>…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(жасмин).</a:t>
            </a:r>
            <a:br>
              <a:rPr lang="ru-RU" b="1" i="1" dirty="0" smtClean="0">
                <a:solidFill>
                  <a:schemeClr val="bg1"/>
                </a:solidFill>
              </a:rPr>
            </a:b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i="1" dirty="0" smtClean="0"/>
              <a:t>Растение акти</a:t>
            </a:r>
            <a:r>
              <a:rPr lang="ru-RU" b="1" i="1" dirty="0" smtClean="0">
                <a:solidFill>
                  <a:schemeClr val="bg1"/>
                </a:solidFill>
              </a:rPr>
              <a:t>вно используется в </a:t>
            </a:r>
            <a:r>
              <a:rPr lang="ru-RU" b="1" i="1" dirty="0" smtClean="0"/>
              <a:t>лечебных це</a:t>
            </a:r>
            <a:r>
              <a:rPr lang="ru-RU" b="1" i="1" dirty="0" smtClean="0">
                <a:solidFill>
                  <a:schemeClr val="bg1"/>
                </a:solidFill>
              </a:rPr>
              <a:t>лях. Многие рецепты </a:t>
            </a:r>
            <a:r>
              <a:rPr lang="ru-RU" b="1" i="1" dirty="0" smtClean="0"/>
              <a:t>народной медицин</a:t>
            </a:r>
            <a:r>
              <a:rPr lang="ru-RU" b="1" i="1" dirty="0" smtClean="0">
                <a:solidFill>
                  <a:schemeClr val="bg1"/>
                </a:solidFill>
              </a:rPr>
              <a:t>ы основаны именно на его </a:t>
            </a:r>
            <a:r>
              <a:rPr lang="ru-RU" b="1" i="1" dirty="0" smtClean="0"/>
              <a:t>цветках. Ис</a:t>
            </a:r>
            <a:r>
              <a:rPr lang="ru-RU" b="1" i="1" dirty="0" smtClean="0">
                <a:solidFill>
                  <a:schemeClr val="bg1"/>
                </a:solidFill>
              </a:rPr>
              <a:t>пользуют при бессоннице и плохом общем самочувствии.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Жасминовое масло используют как антидепрессант ( для массажей и ванн )</a:t>
            </a:r>
          </a:p>
          <a:p>
            <a:pPr algn="r"/>
            <a:r>
              <a:rPr lang="ru-RU" b="1" i="1" dirty="0" smtClean="0">
                <a:solidFill>
                  <a:schemeClr val="bg1"/>
                </a:solidFill>
              </a:rPr>
              <a:t>Прекрасно подходит </a:t>
            </a:r>
            <a:r>
              <a:rPr lang="ru-RU" b="1" i="1" dirty="0" smtClean="0"/>
              <a:t>для</a:t>
            </a:r>
            <a:r>
              <a:rPr lang="ru-RU" b="1" i="1" dirty="0" smtClean="0">
                <a:solidFill>
                  <a:schemeClr val="bg1"/>
                </a:solidFill>
              </a:rPr>
              <a:t> добавок в чай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6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66FF">
            <a:alpha val="6666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357686" cy="939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№3 Сиреневая аллея</a:t>
            </a:r>
            <a:endParaRPr lang="ru-RU" b="1" i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http://nashzeleniymir.ru/wp-content/uploads/2016/07/%D0%A1%D0%B8%D1%80%D0%B5%D0%BD%D1%8C-%D1%84%D0%BE%D1%82%D0%BE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857628"/>
            <a:ext cx="6000792" cy="282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928670"/>
            <a:ext cx="35004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99313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Словно гроздья</a:t>
            </a:r>
            <a:r>
              <a:rPr kumimoji="0" lang="ru-RU" b="1" i="1" u="none" strike="noStrike" cap="none" normalizeH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винограда,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99313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 кустах цветы цветут,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99313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И лиловым своим цветом,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99313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Лето в гости к нам зовут!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28650" algn="l"/>
                <a:tab pos="7199313" algn="r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(сирень)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Содержимое 6" descr="http://nashzeleniymir.ru/wp-content/uploads/2016/07/%D0%A6%D0%B2%D0%B5%D1%82%D1%8B-%D1%81%D0%B8%D1%80%D0%B5%D0%BD%D0%B8.jp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91648">
            <a:off x="4290824" y="109247"/>
            <a:ext cx="4000528" cy="28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42844" y="2428868"/>
            <a:ext cx="278608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Сирень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автор: Антон Рысаков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Облако душистое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Прячется в саду –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Встану я пораньше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к нему приду;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Глубоко вдохну 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Дивные духи,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родятся сами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Новые стихи…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Хорошо с тобой мне,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Милая сирень –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бы и остался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Здесь на целый день…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00298" y="3000372"/>
            <a:ext cx="6643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Сирень (лат.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Syringa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–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цветущий кустарник, относится к отделу цветковые, классу двудольные, порядку </a:t>
            </a:r>
            <a:r>
              <a:rPr kumimoji="0" lang="ru-RU" sz="1600" b="1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ясноткоцветные</a:t>
            </a: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семейству маслиновые, роду сирень.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4786346" cy="764704"/>
          </a:xfrm>
        </p:spPr>
        <p:txBody>
          <a:bodyPr/>
          <a:lstStyle/>
          <a:p>
            <a:r>
              <a:rPr lang="ru-RU" dirty="0" smtClean="0"/>
              <a:t>№4 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Черёмуха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http://mtdata.ru/u16/photo630D/20122525069-0/origina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155614">
            <a:off x="246668" y="824113"/>
            <a:ext cx="3071834" cy="402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357686" y="21429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Будто снежный шар бела,</a:t>
            </a:r>
          </a:p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весне она цвела,</a:t>
            </a:r>
          </a:p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Нежный запах источала,</a:t>
            </a:r>
          </a:p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когда пора настала,</a:t>
            </a:r>
          </a:p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Разом сделалась она</a:t>
            </a:r>
          </a:p>
          <a:p>
            <a:pPr algn="r"/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Вся от ягоды черна.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286256"/>
            <a:ext cx="5572132" cy="2571744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Черемуха — настоящая “зеленая аптека”. Все части ее — листья, цветки, плоды и кора—в определенной степени целебны.</a:t>
            </a:r>
          </a:p>
          <a:p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Веточка черемухи с листьями, опущенная на несколько минут в кружку с водой сомнительного качества, достаточно быстро убивает в ней бактерии. Такую воду можно пить без опасений. Кроме того, она становится душистой и приятной на вкус.</a:t>
            </a:r>
          </a:p>
        </p:txBody>
      </p:sp>
      <p:pic>
        <p:nvPicPr>
          <p:cNvPr id="8" name="Рисунок 7" descr="http://mtdata.ru/u25/photo420C/20872398749-0/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511766">
            <a:off x="3205674" y="1185053"/>
            <a:ext cx="2643206" cy="2002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5786446" y="2071679"/>
            <a:ext cx="314327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</a:t>
            </a:r>
          </a:p>
          <a:p>
            <a:pPr fontAlgn="base"/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Агнии </a:t>
            </a:r>
            <a:r>
              <a:rPr lang="ru-RU" sz="16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Барто</a:t>
            </a:r>
            <a:r>
              <a:rPr lang="ru-RU" sz="1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«Весенняя гроза»</a:t>
            </a:r>
            <a:endParaRPr lang="ru-RU" sz="1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base"/>
            <a:r>
              <a:rPr lang="ru-RU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Черёмуха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черёмуха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овраге расцвела.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Черёмуха, черёмуха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Стоит </a:t>
            </a:r>
            <a:r>
              <a:rPr lang="ru-RU" sz="1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белым-бела</a:t>
            </a: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base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Ходили за черемухой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Девчонки вчетвером,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 оборвать черемуху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 не позволил гром.</a:t>
            </a:r>
          </a:p>
          <a:p>
            <a:pPr fontAlgn="base"/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Сначала он не полный,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полный подал голос,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 от желтых молний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небо раскололось.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 громче, громче слышится,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Гремит через огонь: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«Черемуху, черемуху,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Черемуху не тронь!»</a:t>
            </a:r>
            <a:br>
              <a:rPr lang="ru-RU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6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0"/>
            <a:ext cx="4211960" cy="1000108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№5 Ель</a:t>
            </a:r>
            <a:br>
              <a:rPr lang="ru-RU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(Зелёная красавица)</a:t>
            </a:r>
            <a:endParaRPr lang="ru-RU" sz="4000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Содержимое 6" descr="el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318366">
            <a:off x="4493273" y="3566320"/>
            <a:ext cx="2559214" cy="1879290"/>
          </a:xfrm>
        </p:spPr>
      </p:pic>
      <p:sp>
        <p:nvSpPr>
          <p:cNvPr id="5" name="Прямоугольник 4"/>
          <p:cNvSpPr/>
          <p:nvPr/>
        </p:nvSpPr>
        <p:spPr>
          <a:xfrm>
            <a:off x="3571868" y="1357298"/>
            <a:ext cx="55721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Ель (лат. </a:t>
            </a:r>
            <a:r>
              <a:rPr lang="ru-RU" sz="2000" b="1" i="1" dirty="0" err="1">
                <a:solidFill>
                  <a:schemeClr val="tx2">
                    <a:lumMod val="75000"/>
                  </a:schemeClr>
                </a:solidFill>
              </a:rPr>
              <a:t>Picea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</a:rPr>
              <a:t>) – это вечнозеленое хвойное дерево, символ Нового года. Относится к порядку сосновые, семейству сосновые, роду ель. Высота ели может достигать 50 метров, а продолжительность жизни дерева может составлять и 600 лет, хотя обычно дерево живет до 250-300 лет.</a:t>
            </a:r>
          </a:p>
        </p:txBody>
      </p:sp>
      <p:pic>
        <p:nvPicPr>
          <p:cNvPr id="16388" name="Picture 4" descr="Ель обыкновенная фото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736809" cy="4822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411760" y="280511"/>
            <a:ext cx="28575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Что же это за девица:</a:t>
            </a:r>
            <a:br>
              <a:rPr lang="ru-RU" b="1" i="1" dirty="0" smtClean="0"/>
            </a:br>
            <a:r>
              <a:rPr lang="ru-RU" b="1" i="1" dirty="0" smtClean="0"/>
              <a:t>Не швея не мастерица,</a:t>
            </a:r>
            <a:br>
              <a:rPr lang="ru-RU" b="1" i="1" dirty="0" smtClean="0"/>
            </a:br>
            <a:r>
              <a:rPr lang="ru-RU" b="1" i="1" dirty="0" smtClean="0"/>
              <a:t>Ничего сама не шьет,</a:t>
            </a:r>
            <a:br>
              <a:rPr lang="ru-RU" b="1" i="1" dirty="0" smtClean="0"/>
            </a:br>
            <a:r>
              <a:rPr lang="ru-RU" b="1" i="1" dirty="0" smtClean="0"/>
              <a:t>А в иголках круглый год.</a:t>
            </a:r>
            <a:endParaRPr lang="ru-RU" b="1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4611231"/>
            <a:ext cx="50720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Ель - дерево исключительное по своим свойствам. Одним из таких свойств является музыкальность. Из ели с древнейших времен делают музыкальные инструменты, в том числе струнные. Новгородские гусли средневековой Руси чаще всего делали из ели.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00760" y="3571876"/>
            <a:ext cx="314324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err="1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Ши́шка</a:t>
            </a:r>
            <a:r>
              <a:rPr lang="ru-RU" sz="2000" b="1" i="1" dirty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</a:t>
            </a:r>
            <a:endParaRPr lang="ru-RU" sz="2000" b="1" i="1" dirty="0" smtClean="0">
              <a:solidFill>
                <a:srgbClr val="6B3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i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видоизменённый </a:t>
            </a:r>
          </a:p>
          <a:p>
            <a:pPr algn="r"/>
            <a:r>
              <a:rPr lang="ru-RU" sz="2000" b="1" i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побег</a:t>
            </a:r>
            <a:r>
              <a:rPr lang="ru-RU" sz="2000" b="1" i="1" dirty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endParaRPr lang="ru-RU" sz="2000" b="1" i="1" dirty="0" smtClean="0">
              <a:solidFill>
                <a:srgbClr val="6B3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i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развивающийся </a:t>
            </a:r>
          </a:p>
          <a:p>
            <a:pPr algn="r"/>
            <a:r>
              <a:rPr lang="ru-RU" sz="2000" b="1" i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2000" b="1" i="1" dirty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концах веток </a:t>
            </a:r>
            <a:endParaRPr lang="ru-RU" sz="2000" b="1" i="1" dirty="0" smtClean="0">
              <a:solidFill>
                <a:srgbClr val="6B3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i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хвойных</a:t>
            </a:r>
            <a:r>
              <a:rPr lang="ru-RU" sz="2000" b="1" i="1" dirty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и </a:t>
            </a:r>
            <a:endParaRPr lang="ru-RU" sz="2000" b="1" i="1" dirty="0" smtClean="0">
              <a:solidFill>
                <a:srgbClr val="6B330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000" b="1" i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некоторых других </a:t>
            </a:r>
          </a:p>
          <a:p>
            <a:pPr algn="r"/>
            <a:r>
              <a:rPr lang="ru-RU" sz="2000" b="1" i="1" dirty="0" smtClean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растений </a:t>
            </a:r>
            <a:r>
              <a:rPr lang="ru-RU" sz="2000" b="1" i="1" dirty="0">
                <a:solidFill>
                  <a:srgbClr val="6B330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виде маленьких образований, покрытых чешуйками.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800444" cy="71435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№6 Рябина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918" y="571480"/>
            <a:ext cx="364333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Ягоды не сладость,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Зато глазу радость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садам украшенье,</a:t>
            </a:r>
            <a:b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птицам угощенье.</a:t>
            </a:r>
            <a:endParaRPr lang="ru-RU" sz="2400" b="1" i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534561"/>
            <a:ext cx="61436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Рябина - это настоящий рай для птиц, особенно когда наступают холода. Но не только птицы любят поживиться рябиной, люди тоже используют её для различных целей.</a:t>
            </a:r>
            <a:endParaRPr lang="ru-RU" sz="2000" b="1" i="1" dirty="0"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0"/>
            <a:ext cx="4071934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Плоды рябины, которые в обиходе называют ягодами, с точки зрения ботаники являются яблоками.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Наличие витамина Р ставит рябину на одно из первых мест среди других плодовых растений. Ценность его в том, что он укрепляет нервную систему, устраняет бессонницу, раздражительность и общую слабость организма.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Древесина рябины твердая и упругая, при этом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 поддается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обработке.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давних времен 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рябины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изготавливали веретена</a:t>
            </a:r>
          </a:p>
          <a:p>
            <a:pPr algn="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посохи.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7C80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0"/>
            <a:ext cx="4500562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№7 Цветник</a:t>
            </a:r>
            <a:endParaRPr lang="ru-RU" b="1" i="1" dirty="0">
              <a:solidFill>
                <a:srgbClr val="99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177_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18185" cy="3197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857232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400" b="1" i="1" dirty="0" err="1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Цветни́к</a:t>
            </a:r>
            <a:r>
              <a:rPr lang="ru-RU" sz="2000" b="1" i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участок (ограниченная территория), на котором выращивают декоративные растения. Чаще всего это травянистые цветковые растения, но могут присутствовать также кустарники и небольшие деревья.</a:t>
            </a:r>
            <a:endParaRPr lang="ru-RU" sz="2000" b="1" i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164681"/>
            <a:ext cx="47148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Цветники используют для украшения садов, парков, а также пространства перед входом в здание. В качестве фона для красивоцветущих или других выделяющихся декоративных растений в цветниках нередко используют газон.</a:t>
            </a:r>
          </a:p>
          <a:p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Растения для цветников подбирают таким образом, чтобы их цветки  гармонировали друг с другом </a:t>
            </a:r>
            <a:endParaRPr lang="ru-RU" b="1" i="1" dirty="0" smtClean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</a:t>
            </a: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окраске, форме и размерам, а сами растения — по срокам 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цветения, для </a:t>
            </a:r>
          </a:p>
          <a:p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более продолжительного цветения.</a:t>
            </a:r>
            <a:endParaRPr lang="ru-RU" b="1" i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6" name="Picture 4" descr="http://bouw.ru/userfiles/395_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13" y="3286135"/>
            <a:ext cx="4762487" cy="3571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66">
            <a:alpha val="6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4429156" cy="785794"/>
          </a:xfrm>
        </p:spPr>
        <p:txBody>
          <a:bodyPr/>
          <a:lstStyle/>
          <a:p>
            <a:r>
              <a:rPr lang="ru-RU" b="1" i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№8 Ива</a:t>
            </a:r>
            <a:endParaRPr lang="ru-RU" b="1" i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044" y="1671638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71691"/>
            <a:ext cx="4572000" cy="64633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 – лиственное дерево семейства Ивовые. На планете насчитывается более 550 видов, в основном, растут они в областях с умеренным и прохладным </a:t>
            </a:r>
            <a:r>
              <a:rPr lang="ru-RU" b="1" i="1" dirty="0" err="1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климатом.Ученые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отмечают, что ивы – старожилы на планете, их листья отпечатались в меловых отложениях, возраст которых исчисляется десятками миллионов лет</a:t>
            </a:r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России у растения несколько названий – ракита, верба, ветла, тальник, тал, лоза, лозина, шелюга.</a:t>
            </a:r>
          </a:p>
          <a:p>
            <a:r>
              <a:rPr lang="ru-RU" b="1" i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Чаще всего ива – дерево высотой около 15 метров, или невысокий кустарник. Но отдельные виды ивы представлены экземплярами высотой более 30 метров с диаметром ствола в 50 см. На Севере ива – это уже не дерево, а низкорослый, стелющийся кустарник, который не вырастает выше 20-30 см. Растет там и травянистая ива, высотой всего в 2-3 сантиметра.</a:t>
            </a:r>
          </a:p>
          <a:p>
            <a:endParaRPr lang="ru-RU" dirty="0">
              <a:solidFill>
                <a:srgbClr val="003300"/>
              </a:solidFill>
            </a:endParaRPr>
          </a:p>
        </p:txBody>
      </p:sp>
      <p:pic>
        <p:nvPicPr>
          <p:cNvPr id="19460" name="Picture 4" descr="https://semiramisgardens.ru/upload/iblock/4f4/4f44c4dbebc37762306b9175ed154c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496" y="1"/>
            <a:ext cx="4000503" cy="400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penza.alleyann.ru/assets/images/products/SalixAlba/SalixAlba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295797">
            <a:off x="4489160" y="4665621"/>
            <a:ext cx="2182985" cy="1455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6072166" y="3786190"/>
            <a:ext cx="307183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Возле речки у обрыва,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Плачет ива, плачет ива.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ей кого-то жалко?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ей на солнце жарко?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ветер шаловливый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косичку дернул иву?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Может, ива хочет пить?</a:t>
            </a:r>
            <a: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Может нам пойти спросить?</a:t>
            </a:r>
            <a: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Токмакова</a:t>
            </a:r>
            <a:r>
              <a:rPr lang="ru-RU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Ирина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86248" y="2643182"/>
            <a:ext cx="23574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меня плетут корзины,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Мои ветки тонки, длинны,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воды расту, плаксива.</a:t>
            </a:r>
          </a:p>
          <a:p>
            <a:pPr algn="ctr"/>
            <a:r>
              <a:rPr lang="ru-RU" sz="2000" b="1" i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Угадали кто я? - …</a:t>
            </a:r>
            <a:endParaRPr lang="ru-RU" sz="20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1406</TotalTime>
  <Words>2267</Words>
  <Application>Microsoft Office PowerPoint</Application>
  <PresentationFormat>Экран (4:3)</PresentationFormat>
  <Paragraphs>297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Экологическая тропа МБДОУ «Детский сад №13»</vt:lpstr>
      <vt:lpstr>№1 Схема экологической тропы</vt:lpstr>
      <vt:lpstr>№2 Правила поведения в природе</vt:lpstr>
      <vt:lpstr>№3 Сиреневая аллея</vt:lpstr>
      <vt:lpstr>№4 Черёмуха</vt:lpstr>
      <vt:lpstr>№5 Ель (Зелёная красавица)</vt:lpstr>
      <vt:lpstr>№6 Рябина</vt:lpstr>
      <vt:lpstr>№7 Цветник</vt:lpstr>
      <vt:lpstr>№8 Ива</vt:lpstr>
      <vt:lpstr>№9 Дорожка здоровья</vt:lpstr>
      <vt:lpstr>№10 Пруд с альпийской горкой</vt:lpstr>
      <vt:lpstr>№11 Вот весёлый огород, что в нём только не растёт!</vt:lpstr>
      <vt:lpstr>Слайд 13</vt:lpstr>
      <vt:lpstr>Слайд 14</vt:lpstr>
      <vt:lpstr>Слайд 15</vt:lpstr>
      <vt:lpstr>Слайд 16</vt:lpstr>
      <vt:lpstr>Слайд 17</vt:lpstr>
      <vt:lpstr>№12 Уголок леса</vt:lpstr>
      <vt:lpstr>Дикая яблоня</vt:lpstr>
      <vt:lpstr>Берёзовая  роща</vt:lpstr>
      <vt:lpstr>Паутина с пауком</vt:lpstr>
      <vt:lpstr>Слайд 22</vt:lpstr>
      <vt:lpstr>Пень</vt:lpstr>
      <vt:lpstr>Муравейник </vt:lpstr>
      <vt:lpstr>№13 Земляничная  поляна</vt:lpstr>
      <vt:lpstr>№14 Зелёная аптека</vt:lpstr>
      <vt:lpstr>Слайд 27</vt:lpstr>
      <vt:lpstr>Слайд 28</vt:lpstr>
      <vt:lpstr>Слайд 29</vt:lpstr>
      <vt:lpstr>Слайд 30</vt:lpstr>
      <vt:lpstr>№15 Дом летающих семян  (поляна одуванчиков)</vt:lpstr>
      <vt:lpstr>№16 Пасека</vt:lpstr>
      <vt:lpstr>№17 МетеоСтанция</vt:lpstr>
      <vt:lpstr>№18 Природная лаборатория. Что это?</vt:lpstr>
      <vt:lpstr>№19 Птичья столовая</vt:lpstr>
      <vt:lpstr>№20 Скворечник</vt:lpstr>
      <vt:lpstr>№21 Жасмин король запахов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143</cp:revision>
  <dcterms:created xsi:type="dcterms:W3CDTF">2017-05-25T08:11:28Z</dcterms:created>
  <dcterms:modified xsi:type="dcterms:W3CDTF">2017-06-22T05:04:33Z</dcterms:modified>
</cp:coreProperties>
</file>