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0"/>
  </p:notesMasterIdLst>
  <p:sldIdLst>
    <p:sldId id="256" r:id="rId2"/>
    <p:sldId id="259" r:id="rId3"/>
    <p:sldId id="260" r:id="rId4"/>
    <p:sldId id="261" r:id="rId5"/>
    <p:sldId id="262" r:id="rId6"/>
    <p:sldId id="263" r:id="rId7"/>
    <p:sldId id="268" r:id="rId8"/>
    <p:sldId id="269" r:id="rId9"/>
    <p:sldId id="271" r:id="rId10"/>
    <p:sldId id="272" r:id="rId11"/>
    <p:sldId id="302" r:id="rId12"/>
    <p:sldId id="273" r:id="rId13"/>
    <p:sldId id="300" r:id="rId14"/>
    <p:sldId id="304" r:id="rId15"/>
    <p:sldId id="277" r:id="rId16"/>
    <p:sldId id="279" r:id="rId17"/>
    <p:sldId id="276" r:id="rId18"/>
    <p:sldId id="301" r:id="rId19"/>
    <p:sldId id="280" r:id="rId20"/>
    <p:sldId id="282" r:id="rId21"/>
    <p:sldId id="283" r:id="rId22"/>
    <p:sldId id="284" r:id="rId23"/>
    <p:sldId id="286" r:id="rId24"/>
    <p:sldId id="288" r:id="rId25"/>
    <p:sldId id="287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7" r:id="rId34"/>
    <p:sldId id="298" r:id="rId35"/>
    <p:sldId id="299" r:id="rId36"/>
    <p:sldId id="305" r:id="rId37"/>
    <p:sldId id="306" r:id="rId38"/>
    <p:sldId id="303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735" autoAdjust="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42A5C7-7727-450F-BB81-69905BCFDE8C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AC4657-5B92-4CCF-A4F7-A28971141B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9594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C4657-5B92-4CCF-A4F7-A28971141BE2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0005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85728"/>
            <a:ext cx="7851648" cy="2414606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   </a:t>
            </a:r>
            <a:r>
              <a:rPr lang="ru-RU" sz="5400" dirty="0" smtClean="0">
                <a:solidFill>
                  <a:schemeClr val="tx2">
                    <a:lumMod val="90000"/>
                  </a:schemeClr>
                </a:solidFill>
              </a:rPr>
              <a:t>Готовность ребенка к школе</a:t>
            </a:r>
            <a:endParaRPr lang="ru-RU" sz="5400" dirty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37890" name="Picture 2" descr="https://habinfo.ru/wp-content/uploads/2017/01/55e4758509059-770x47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857496"/>
            <a:ext cx="5643602" cy="34447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26731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dirty="0">
                <a:solidFill>
                  <a:srgbClr val="000000"/>
                </a:solidFill>
                <a:ea typeface="Times New Roman"/>
                <a:cs typeface="Times New Roman"/>
              </a:rPr>
              <a:t>4 и менее баллов.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800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Вероятно, Вам сопутствует оптимизм и </a:t>
            </a:r>
            <a:r>
              <a:rPr lang="ru-RU" sz="2800" dirty="0" smtClean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уверенность</a:t>
            </a:r>
            <a:r>
              <a:rPr lang="ru-RU" sz="2800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. Хороший совет для Вас — не быть беспечным и </a:t>
            </a:r>
            <a:r>
              <a:rPr lang="ru-RU" sz="2800" dirty="0" smtClean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невнимательным</a:t>
            </a:r>
            <a:r>
              <a:rPr lang="ru-RU" sz="2800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.</a:t>
            </a:r>
            <a:endParaRPr lang="ru-RU" dirty="0"/>
          </a:p>
        </p:txBody>
      </p:sp>
      <p:pic>
        <p:nvPicPr>
          <p:cNvPr id="5122" name="Picture 2" descr="http://deti06.net/wp-content/uploads/2013/06/789739b0f1c4-pervoklassnits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73016"/>
            <a:ext cx="364840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28325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Компоненты школьной готовности</a:t>
            </a:r>
            <a:endParaRPr lang="ru-RU" dirty="0"/>
          </a:p>
        </p:txBody>
      </p:sp>
      <p:pic>
        <p:nvPicPr>
          <p:cNvPr id="1026" name="Picture 2" descr="http://www.johnston.k12.ia.us/schools/TimberRidge/Images/des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5040" y="2920464"/>
            <a:ext cx="3983888" cy="364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90174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i="1" dirty="0">
                <a:solidFill>
                  <a:schemeClr val="bg2">
                    <a:lumMod val="10000"/>
                  </a:schemeClr>
                </a:solidFill>
                <a:ea typeface="Times New Roman"/>
                <a:cs typeface="Times New Roman"/>
              </a:rPr>
              <a:t>Школьную готовность условно можно разделить на несколько компонентов: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2143116"/>
            <a:ext cx="8229600" cy="3571900"/>
          </a:xfrm>
        </p:spPr>
        <p:txBody>
          <a:bodyPr/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800" b="1" dirty="0">
                <a:latin typeface="Calibri"/>
                <a:ea typeface="Times New Roman"/>
                <a:cs typeface="Times New Roman"/>
              </a:rPr>
              <a:t>Физическая </a:t>
            </a:r>
            <a:r>
              <a:rPr lang="ru-RU" sz="2800" b="1" dirty="0" smtClean="0">
                <a:latin typeface="Calibri"/>
                <a:ea typeface="Times New Roman"/>
                <a:cs typeface="Times New Roman"/>
              </a:rPr>
              <a:t>готовность</a:t>
            </a:r>
            <a:endParaRPr lang="ru-RU" sz="2000" dirty="0">
              <a:latin typeface="Calibri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800" b="1" dirty="0">
                <a:latin typeface="Calibri"/>
                <a:ea typeface="Times New Roman"/>
                <a:cs typeface="Times New Roman"/>
              </a:rPr>
              <a:t>Педагогическая готовность  </a:t>
            </a:r>
            <a:endParaRPr lang="ru-RU" sz="2000" dirty="0">
              <a:latin typeface="Calibri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ru-RU" sz="2800" b="1" dirty="0" smtClean="0">
                <a:latin typeface="Calibri"/>
                <a:ea typeface="Times New Roman"/>
                <a:cs typeface="Times New Roman"/>
              </a:rPr>
              <a:t>Психологическая готовность</a:t>
            </a:r>
            <a:endParaRPr lang="ru-RU" sz="2000" dirty="0">
              <a:latin typeface="Calibri"/>
              <a:ea typeface="Times New Roman"/>
              <a:cs typeface="Times New Roman"/>
            </a:endParaRPr>
          </a:p>
          <a:p>
            <a:endParaRPr lang="ru-RU" dirty="0"/>
          </a:p>
        </p:txBody>
      </p:sp>
      <p:pic>
        <p:nvPicPr>
          <p:cNvPr id="6146" name="Picture 2" descr="http://metodika-2012.ucoz.ru/animashki/glavnaja/uchenik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6380" y="3857628"/>
            <a:ext cx="3678303" cy="280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88701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 smtClean="0"/>
              <a:t>Педагогическая готовность</a:t>
            </a:r>
            <a:endParaRPr lang="ru-RU" sz="48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0" lvl="0" indent="0" algn="just">
              <a:lnSpc>
                <a:spcPct val="115000"/>
              </a:lnSpc>
              <a:buClr>
                <a:srgbClr val="0BD0D9"/>
              </a:buClr>
              <a:buNone/>
            </a:pPr>
            <a:r>
              <a:rPr lang="ru-RU" sz="3600" dirty="0" smtClean="0">
                <a:latin typeface="Calibri"/>
                <a:ea typeface="Times New Roman"/>
                <a:cs typeface="Times New Roman"/>
              </a:rPr>
              <a:t> Педагогическая готовность включает в себя навыки чтения, счета, письма, рисования, развитие речи и общую осведомленность.</a:t>
            </a:r>
            <a:endParaRPr lang="ru-RU" sz="3600" dirty="0"/>
          </a:p>
        </p:txBody>
      </p:sp>
      <p:pic>
        <p:nvPicPr>
          <p:cNvPr id="4098" name="Picture 2" descr="http://900igr.net/datai/informatika/Informatika-5-klass-Algoritm/0001-001-Algoritmy-v-nashej-zhizn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586683"/>
            <a:ext cx="3240360" cy="3058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20276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dirty="0" smtClean="0"/>
              <a:t>Физическая</a:t>
            </a:r>
            <a:r>
              <a:rPr lang="ru-RU" b="1" dirty="0" smtClean="0"/>
              <a:t> готовность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600" dirty="0" smtClean="0">
                <a:latin typeface="+mj-lt"/>
              </a:rPr>
              <a:t>Физическая готовность – это состояние здоровья человека. </a:t>
            </a:r>
            <a:r>
              <a:rPr lang="ru-RU" sz="3600" dirty="0">
                <a:latin typeface="+mj-lt"/>
                <a:ea typeface="Calibri"/>
                <a:cs typeface="Times New Roman"/>
              </a:rPr>
              <a:t>Достаточная физическая подготовка предполагает высокий уровень закаленности и общего физического развития, бодрое и активное состояние организма.</a:t>
            </a:r>
          </a:p>
          <a:p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8924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43872"/>
          </a:xfrm>
        </p:spPr>
        <p:txBody>
          <a:bodyPr>
            <a:normAutofit/>
          </a:bodyPr>
          <a:lstStyle/>
          <a:p>
            <a:pPr marL="18288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600" dirty="0">
                <a:latin typeface="Calibri"/>
                <a:ea typeface="Times New Roman"/>
                <a:cs typeface="Times New Roman"/>
              </a:rPr>
              <a:t>Как Вы считаете, для чего надо приучать ребенка к посильным физическим упражнениям и подвижным играм?</a:t>
            </a:r>
            <a:endParaRPr lang="ru-RU" sz="3600" dirty="0">
              <a:effectLst/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1028" name="Picture 4" descr="http://sportgrup.ru/upload/chil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131247"/>
            <a:ext cx="3041219" cy="317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49995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836712"/>
            <a:ext cx="5400600" cy="5518213"/>
          </a:xfrm>
        </p:spPr>
        <p:txBody>
          <a:bodyPr>
            <a:normAutofit fontScale="92500" lnSpcReduction="10000"/>
          </a:bodyPr>
          <a:lstStyle/>
          <a:p>
            <a:pPr marL="18288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dirty="0">
                <a:latin typeface="Calibri"/>
                <a:ea typeface="Times New Roman"/>
                <a:cs typeface="Times New Roman"/>
              </a:rPr>
              <a:t>Учеными подсчитано, что около 25% детей испытывают значительные трудности в обучении именно в связи с состоянием </a:t>
            </a:r>
            <a:r>
              <a:rPr lang="ru-RU" sz="2800" dirty="0" smtClean="0">
                <a:latin typeface="Calibri"/>
                <a:ea typeface="Times New Roman"/>
                <a:cs typeface="Times New Roman"/>
              </a:rPr>
              <a:t>здоровья, так как больной  </a:t>
            </a:r>
            <a:r>
              <a:rPr lang="ru-RU" sz="2800" dirty="0">
                <a:latin typeface="Calibri"/>
                <a:ea typeface="Times New Roman"/>
                <a:cs typeface="Times New Roman"/>
              </a:rPr>
              <a:t>ребенок усваивает программу за счет </a:t>
            </a:r>
            <a:r>
              <a:rPr lang="ru-RU" sz="2800" b="1" i="1" dirty="0">
                <a:latin typeface="Calibri"/>
                <a:ea typeface="Times New Roman"/>
                <a:cs typeface="Times New Roman"/>
              </a:rPr>
              <a:t>«</a:t>
            </a:r>
            <a:r>
              <a:rPr lang="ru-RU" sz="2800" b="1" i="1" dirty="0" err="1">
                <a:latin typeface="Calibri"/>
                <a:ea typeface="Times New Roman"/>
                <a:cs typeface="Times New Roman"/>
              </a:rPr>
              <a:t>сверхнапряжений</a:t>
            </a:r>
            <a:r>
              <a:rPr lang="ru-RU" sz="2800" b="1" i="1" dirty="0" smtClean="0">
                <a:latin typeface="Calibri"/>
                <a:ea typeface="Times New Roman"/>
                <a:cs typeface="Times New Roman"/>
              </a:rPr>
              <a:t>» </a:t>
            </a:r>
            <a:r>
              <a:rPr lang="ru-RU" sz="2800" dirty="0" smtClean="0">
                <a:latin typeface="Calibri"/>
                <a:ea typeface="Times New Roman"/>
                <a:cs typeface="Times New Roman"/>
              </a:rPr>
              <a:t>и </a:t>
            </a:r>
            <a:r>
              <a:rPr lang="ru-RU" sz="2800" b="1" i="1" dirty="0">
                <a:latin typeface="Calibri"/>
                <a:ea typeface="Times New Roman"/>
                <a:cs typeface="Times New Roman"/>
              </a:rPr>
              <a:t>перегрузок</a:t>
            </a:r>
            <a:r>
              <a:rPr lang="ru-RU" sz="2800" dirty="0">
                <a:latin typeface="Calibri"/>
                <a:ea typeface="Times New Roman"/>
                <a:cs typeface="Times New Roman"/>
              </a:rPr>
              <a:t>, которые впоследствии самым  негативным образом сказываются не только на физическом, но и на психическом здоровье </a:t>
            </a:r>
            <a:r>
              <a:rPr lang="ru-RU" sz="2800" dirty="0" smtClean="0">
                <a:latin typeface="Calibri"/>
                <a:ea typeface="Times New Roman"/>
                <a:cs typeface="Times New Roman"/>
              </a:rPr>
              <a:t>ребенка.</a:t>
            </a:r>
            <a:endParaRPr lang="ru-RU" dirty="0"/>
          </a:p>
        </p:txBody>
      </p:sp>
      <p:pic>
        <p:nvPicPr>
          <p:cNvPr id="6" name="Picture 2" descr="http://21region.org/uploads/posts/2010-11/1290938948_4016373_larg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196752"/>
            <a:ext cx="2808312" cy="431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89773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0070C0"/>
                </a:solidFill>
                <a:ea typeface="Times New Roman"/>
                <a:cs typeface="Times New Roman"/>
              </a:rPr>
              <a:t>Психологическую готовность </a:t>
            </a:r>
            <a:r>
              <a:rPr lang="ru-RU" sz="3200" b="1" i="1" dirty="0">
                <a:solidFill>
                  <a:srgbClr val="0070C0"/>
                </a:solidFill>
                <a:ea typeface="Times New Roman"/>
                <a:cs typeface="Times New Roman"/>
              </a:rPr>
              <a:t>можно разделить </a:t>
            </a:r>
            <a:r>
              <a:rPr lang="ru-RU" sz="3200" b="1" i="1" dirty="0" smtClean="0">
                <a:solidFill>
                  <a:srgbClr val="0070C0"/>
                </a:solidFill>
                <a:ea typeface="Times New Roman"/>
                <a:cs typeface="Times New Roman"/>
              </a:rPr>
              <a:t>на:</a:t>
            </a:r>
            <a:endParaRPr lang="ru-RU" sz="3200" b="1" i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800" b="1" u="sng" dirty="0">
                <a:latin typeface="Calibri"/>
                <a:ea typeface="Times New Roman"/>
                <a:cs typeface="Times New Roman"/>
              </a:rPr>
              <a:t>Мотивационную </a:t>
            </a:r>
            <a:endParaRPr lang="ru-RU" sz="2000" dirty="0">
              <a:latin typeface="Calibri"/>
              <a:ea typeface="Times New Roman"/>
              <a:cs typeface="Times New Roman"/>
            </a:endParaRPr>
          </a:p>
          <a:p>
            <a:pPr marL="18288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i="1" dirty="0">
                <a:latin typeface="Times New Roman"/>
                <a:ea typeface="Times New Roman"/>
                <a:cs typeface="Times New Roman"/>
              </a:rPr>
              <a:t>желание узнать новое, уверенность в своих силах, стремление освоить роль </a:t>
            </a:r>
            <a:r>
              <a:rPr lang="ru-RU" sz="2800" i="1" dirty="0" smtClean="0">
                <a:latin typeface="Times New Roman"/>
                <a:ea typeface="Times New Roman"/>
                <a:cs typeface="Times New Roman"/>
              </a:rPr>
              <a:t>школьника</a:t>
            </a:r>
            <a:r>
              <a:rPr lang="ru-RU" sz="2800" i="1" dirty="0">
                <a:latin typeface="Times New Roman"/>
                <a:ea typeface="Times New Roman"/>
                <a:cs typeface="Times New Roman"/>
              </a:rPr>
              <a:t>.</a:t>
            </a:r>
            <a:r>
              <a:rPr lang="ru-RU" sz="2800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sz="2000" dirty="0">
              <a:latin typeface="Calibri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800" b="1" u="sng" dirty="0">
                <a:latin typeface="Calibri"/>
                <a:ea typeface="Times New Roman"/>
                <a:cs typeface="Times New Roman"/>
              </a:rPr>
              <a:t>Коммуникативную</a:t>
            </a:r>
            <a:r>
              <a:rPr lang="ru-RU" sz="2800" b="1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sz="2000" dirty="0">
              <a:latin typeface="Calibri"/>
              <a:ea typeface="Times New Roman"/>
              <a:cs typeface="Times New Roman"/>
            </a:endParaRPr>
          </a:p>
          <a:p>
            <a:pPr marL="18288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умение </a:t>
            </a:r>
            <a:r>
              <a:rPr lang="ru-RU" sz="2800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устанавливать </a:t>
            </a:r>
            <a:r>
              <a:rPr lang="ru-RU" sz="28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контакт с </a:t>
            </a:r>
            <a:r>
              <a:rPr lang="ru-RU" sz="2800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учителем и </a:t>
            </a:r>
            <a:r>
              <a:rPr lang="ru-RU" sz="28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умение войти в детский коллектив</a:t>
            </a:r>
            <a:endParaRPr lang="ru-RU" sz="2000" dirty="0">
              <a:latin typeface="Calibri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800" b="1" u="sng" dirty="0">
                <a:latin typeface="Calibri"/>
                <a:ea typeface="Times New Roman"/>
                <a:cs typeface="Times New Roman"/>
              </a:rPr>
              <a:t>Эмоционально-волевую</a:t>
            </a:r>
            <a:r>
              <a:rPr lang="ru-RU" sz="2800" b="1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sz="2000" dirty="0">
              <a:latin typeface="Calibri"/>
              <a:ea typeface="Times New Roman"/>
              <a:cs typeface="Times New Roman"/>
            </a:endParaRPr>
          </a:p>
          <a:p>
            <a:pPr marL="18288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умение </a:t>
            </a:r>
            <a:r>
              <a:rPr lang="ru-RU" sz="2800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управлять </a:t>
            </a:r>
            <a:r>
              <a:rPr lang="ru-RU" sz="28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своим </a:t>
            </a:r>
            <a:r>
              <a:rPr lang="ru-RU" sz="2800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поведением и эмоциями.</a:t>
            </a:r>
            <a:endParaRPr lang="ru-RU" sz="2000" dirty="0">
              <a:latin typeface="Calibri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800" b="1" u="sng" dirty="0">
                <a:latin typeface="Calibri"/>
                <a:ea typeface="Times New Roman"/>
                <a:cs typeface="Times New Roman"/>
              </a:rPr>
              <a:t>Интеллектуальную</a:t>
            </a:r>
            <a:r>
              <a:rPr lang="ru-RU" sz="2800" b="1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sz="2000" dirty="0">
              <a:latin typeface="Calibri"/>
              <a:ea typeface="Times New Roman"/>
              <a:cs typeface="Times New Roman"/>
            </a:endParaRPr>
          </a:p>
          <a:p>
            <a:pPr marL="18288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наблюдательность</a:t>
            </a:r>
            <a:r>
              <a:rPr lang="ru-RU" sz="28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2800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воображение</a:t>
            </a:r>
            <a:r>
              <a:rPr lang="ru-RU" sz="28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умение анализировать и сравнивать, память, выполнение словесной инструкции</a:t>
            </a:r>
            <a:endParaRPr lang="ru-RU" sz="2000" dirty="0">
              <a:effectLst/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1121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Проверьте себя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4000" dirty="0" smtClean="0"/>
              <a:t>Проверьте насколько  ваше представление о подготовке детей к школе совпадает с мнением специалистов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3299277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76640"/>
          </a:xfrm>
        </p:spPr>
        <p:txBody>
          <a:bodyPr>
            <a:normAutofit fontScale="90000"/>
          </a:bodyPr>
          <a:lstStyle/>
          <a:p>
            <a:pPr algn="ctr"/>
            <a:endParaRPr lang="ru-RU" sz="4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i="1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Вам предлагается пять типов готовности детей к обучению в </a:t>
            </a:r>
            <a:r>
              <a:rPr lang="ru-RU" sz="3200" i="1" dirty="0" smtClean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школе. Расставьте по степени значимости предложенные типы готовности. </a:t>
            </a:r>
            <a:endParaRPr lang="ru-RU" sz="3600" dirty="0"/>
          </a:p>
        </p:txBody>
      </p:sp>
      <p:pic>
        <p:nvPicPr>
          <p:cNvPr id="5122" name="Picture 2" descr="http://www.amic.ru/images/gallery_10-2011/640.63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0430" y="3071810"/>
            <a:ext cx="3613150" cy="3403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53231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928670"/>
            <a:ext cx="7344816" cy="455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Психологи считают, что немаловажным в успешности обучения</a:t>
            </a:r>
            <a:r>
              <a:rPr lang="ru-RU" sz="2800" dirty="0">
                <a:latin typeface="Calibri"/>
                <a:ea typeface="Times New Roman"/>
                <a:cs typeface="Arial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«первоклашки» является психологический настрой самих родителей. Известно, что как чрезмерная тревожность, так и беспечность взрослых отрицательно отражается на школьной готовности ребенка. Результаты предложенного теста дадут Вам ответ на вопрос, готовы ли вы отдать ребенка в школу.</a:t>
            </a:r>
            <a:endParaRPr lang="ru-RU" sz="2800" dirty="0">
              <a:effectLst/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9193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9472" y="980728"/>
            <a:ext cx="8424936" cy="4605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550" b="1" u="sng" dirty="0">
                <a:latin typeface="Calibri"/>
                <a:ea typeface="Times New Roman"/>
                <a:cs typeface="Times New Roman"/>
              </a:rPr>
              <a:t>Педагогическая готовность</a:t>
            </a:r>
            <a:r>
              <a:rPr lang="ru-RU" sz="2550" b="1" dirty="0">
                <a:latin typeface="Calibri"/>
                <a:ea typeface="Times New Roman"/>
                <a:cs typeface="Times New Roman"/>
              </a:rPr>
              <a:t>  </a:t>
            </a:r>
            <a:r>
              <a:rPr lang="ru-RU" sz="2550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навыки чтения</a:t>
            </a:r>
            <a:r>
              <a:rPr lang="ru-RU" sz="255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счета, письма, </a:t>
            </a:r>
            <a:r>
              <a:rPr lang="ru-RU" sz="2550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рисования</a:t>
            </a:r>
            <a:r>
              <a:rPr lang="ru-RU" sz="255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2550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развитие речи</a:t>
            </a:r>
            <a:r>
              <a:rPr lang="ru-RU" sz="255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r>
              <a:rPr lang="ru-RU" sz="2550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</a:p>
          <a:p>
            <a:pPr marL="514350" lvl="0" indent="-51435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550" b="1" u="sng" dirty="0" smtClean="0">
                <a:latin typeface="Calibri"/>
                <a:ea typeface="Times New Roman"/>
                <a:cs typeface="Times New Roman"/>
              </a:rPr>
              <a:t>Мотивационную</a:t>
            </a:r>
            <a:r>
              <a:rPr lang="ru-RU" sz="2550" b="1" dirty="0" smtClean="0">
                <a:latin typeface="Calibri"/>
                <a:ea typeface="Times New Roman"/>
                <a:cs typeface="Times New Roman"/>
              </a:rPr>
              <a:t> </a:t>
            </a:r>
            <a:r>
              <a:rPr lang="ru-RU" sz="2550" i="1" dirty="0" smtClean="0">
                <a:latin typeface="Times New Roman"/>
                <a:ea typeface="Times New Roman"/>
                <a:cs typeface="Times New Roman"/>
              </a:rPr>
              <a:t>желание </a:t>
            </a:r>
            <a:r>
              <a:rPr lang="ru-RU" sz="2550" i="1" dirty="0">
                <a:latin typeface="Times New Roman"/>
                <a:ea typeface="Times New Roman"/>
                <a:cs typeface="Times New Roman"/>
              </a:rPr>
              <a:t>узнать новое, уверенность в своих силах, стремление освоить роль </a:t>
            </a:r>
            <a:r>
              <a:rPr lang="ru-RU" sz="2550" i="1" dirty="0" smtClean="0">
                <a:latin typeface="Times New Roman"/>
                <a:ea typeface="Times New Roman"/>
                <a:cs typeface="Times New Roman"/>
              </a:rPr>
              <a:t>школьника.</a:t>
            </a:r>
          </a:p>
          <a:p>
            <a:pPr marL="514350" lvl="0" indent="-51435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550" b="1" u="sng" dirty="0" smtClean="0">
                <a:latin typeface="Calibri"/>
                <a:ea typeface="Times New Roman"/>
                <a:cs typeface="Times New Roman"/>
              </a:rPr>
              <a:t>Коммуникативную</a:t>
            </a:r>
            <a:r>
              <a:rPr lang="ru-RU" sz="255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550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умение устанавливать </a:t>
            </a:r>
            <a:r>
              <a:rPr lang="ru-RU" sz="255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контакт с </a:t>
            </a:r>
            <a:r>
              <a:rPr lang="ru-RU" sz="2550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учителем и умение </a:t>
            </a:r>
            <a:r>
              <a:rPr lang="ru-RU" sz="255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войти в детский </a:t>
            </a:r>
            <a:r>
              <a:rPr lang="ru-RU" sz="2550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коллектив.</a:t>
            </a:r>
            <a:endParaRPr lang="ru-RU" sz="2550" dirty="0">
              <a:latin typeface="Calibri"/>
              <a:ea typeface="Times New Roman"/>
              <a:cs typeface="Times New Roman"/>
            </a:endParaRPr>
          </a:p>
          <a:p>
            <a:pPr marL="514350" lvl="0" indent="-51435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550" b="1" u="sng" dirty="0">
                <a:latin typeface="Calibri"/>
                <a:ea typeface="Times New Roman"/>
                <a:cs typeface="Times New Roman"/>
              </a:rPr>
              <a:t>Эмоционально-волевую</a:t>
            </a:r>
            <a:r>
              <a:rPr lang="ru-RU" sz="255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55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550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умение управлять </a:t>
            </a:r>
            <a:r>
              <a:rPr lang="ru-RU" sz="255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своим </a:t>
            </a:r>
            <a:r>
              <a:rPr lang="ru-RU" sz="2550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поведением и эмоциями.</a:t>
            </a:r>
            <a:endParaRPr lang="ru-RU" sz="2550" dirty="0">
              <a:latin typeface="Calibri"/>
              <a:ea typeface="Times New Roman"/>
              <a:cs typeface="Times New Roman"/>
            </a:endParaRPr>
          </a:p>
          <a:p>
            <a:pPr marL="514350" lvl="0" indent="-51435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550" b="1" u="sng" dirty="0">
                <a:latin typeface="Calibri"/>
                <a:ea typeface="Times New Roman"/>
                <a:cs typeface="Times New Roman"/>
              </a:rPr>
              <a:t>Интеллектуальную</a:t>
            </a:r>
            <a:r>
              <a:rPr lang="ru-RU" sz="255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550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наблюдательность</a:t>
            </a:r>
            <a:r>
              <a:rPr lang="ru-RU" sz="255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вообра­жение, умение анализировать </a:t>
            </a:r>
            <a:r>
              <a:rPr lang="ru-RU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 сравнивать, </a:t>
            </a:r>
            <a:r>
              <a:rPr lang="ru-RU" sz="2400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память</a:t>
            </a:r>
            <a:r>
              <a:rPr lang="ru-RU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2000" dirty="0">
              <a:effectLst/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6998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8848" y="1196752"/>
            <a:ext cx="6696744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ru-RU" sz="3600" b="1" i="1" dirty="0" smtClean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Сравните свое мнение с мнением специалистов</a:t>
            </a:r>
            <a:endParaRPr lang="ru-RU" sz="3600" b="1" i="1" dirty="0">
              <a:solidFill>
                <a:srgbClr val="FF0000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3074" name="Picture 2" descr="http://www.volbusiness.ru/assets/images/news/nisskaya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309954"/>
            <a:ext cx="3672408" cy="290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70495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7630616" cy="1162050"/>
          </a:xfrm>
        </p:spPr>
        <p:txBody>
          <a:bodyPr/>
          <a:lstStyle/>
          <a:p>
            <a:pPr algn="ctr"/>
            <a:r>
              <a:rPr lang="ru-RU" sz="4800" b="1" dirty="0" smtClean="0"/>
              <a:t>Мнение специалистов</a:t>
            </a:r>
            <a:endParaRPr lang="ru-RU" sz="48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18288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latin typeface="Calibri"/>
                <a:ea typeface="Times New Roman"/>
                <a:cs typeface="Times New Roman"/>
              </a:rPr>
              <a:t>В результате психологического исследования мнений педагогов по поводу значимости компонентов готовности к обучению, был  составлен портрет первоклассника, которого ждут в школе. </a:t>
            </a:r>
            <a:endParaRPr lang="ru-RU" sz="2000" dirty="0">
              <a:effectLst/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2050" name="Picture 2" descr="http://www.omb-s.ru/new/gallery/165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9" y="2708920"/>
            <a:ext cx="324036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92018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568952" cy="2304256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  <a:ea typeface="Times New Roman"/>
                <a:cs typeface="Times New Roman"/>
              </a:rPr>
              <a:t>На 1 место </a:t>
            </a:r>
            <a:br>
              <a:rPr lang="ru-RU" sz="4800" dirty="0" smtClean="0">
                <a:solidFill>
                  <a:schemeClr val="accent2">
                    <a:lumMod val="50000"/>
                  </a:schemeClr>
                </a:solidFill>
                <a:ea typeface="Times New Roman"/>
                <a:cs typeface="Times New Roman"/>
              </a:rPr>
            </a:br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  <a:ea typeface="Times New Roman"/>
                <a:cs typeface="Times New Roman"/>
              </a:rPr>
              <a:t>специалисты ставят </a:t>
            </a:r>
            <a:r>
              <a:rPr lang="ru-RU" sz="4800" b="1" i="1" dirty="0" smtClean="0">
                <a:solidFill>
                  <a:schemeClr val="accent2">
                    <a:lumMod val="50000"/>
                  </a:schemeClr>
                </a:solidFill>
                <a:ea typeface="Times New Roman"/>
                <a:cs typeface="Times New Roman"/>
              </a:rPr>
              <a:t/>
            </a:r>
            <a:br>
              <a:rPr lang="ru-RU" sz="4800" b="1" i="1" dirty="0" smtClean="0">
                <a:solidFill>
                  <a:schemeClr val="accent2">
                    <a:lumMod val="50000"/>
                  </a:schemeClr>
                </a:solidFill>
                <a:ea typeface="Times New Roman"/>
                <a:cs typeface="Times New Roman"/>
              </a:rPr>
            </a:br>
            <a:r>
              <a:rPr lang="ru-RU" sz="4800" b="1" i="1" dirty="0" smtClean="0">
                <a:solidFill>
                  <a:schemeClr val="accent2">
                    <a:lumMod val="50000"/>
                  </a:schemeClr>
                </a:solidFill>
                <a:ea typeface="Times New Roman"/>
                <a:cs typeface="Times New Roman"/>
              </a:rPr>
              <a:t>мотивационную готовность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996952"/>
            <a:ext cx="8147248" cy="3240360"/>
          </a:xfrm>
        </p:spPr>
        <p:txBody>
          <a:bodyPr>
            <a:normAutofit/>
          </a:bodyPr>
          <a:lstStyle/>
          <a:p>
            <a:pPr marL="640080" indent="-457200" algn="just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latin typeface="Calibri"/>
                <a:ea typeface="Times New Roman"/>
                <a:cs typeface="Times New Roman"/>
              </a:rPr>
              <a:t>Положительное </a:t>
            </a:r>
            <a:r>
              <a:rPr lang="ru-RU" sz="2800" b="1" dirty="0">
                <a:latin typeface="Calibri"/>
                <a:ea typeface="Times New Roman"/>
                <a:cs typeface="Times New Roman"/>
              </a:rPr>
              <a:t>отношение к </a:t>
            </a:r>
            <a:r>
              <a:rPr lang="ru-RU" sz="2800" b="1" dirty="0" smtClean="0">
                <a:latin typeface="Calibri"/>
                <a:ea typeface="Times New Roman"/>
                <a:cs typeface="Times New Roman"/>
              </a:rPr>
              <a:t>школе</a:t>
            </a:r>
          </a:p>
          <a:p>
            <a:pPr marL="640080" indent="-457200" algn="just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Calibri"/>
                <a:ea typeface="Times New Roman"/>
                <a:cs typeface="Times New Roman"/>
              </a:rPr>
              <a:t>Ж</a:t>
            </a:r>
            <a:r>
              <a:rPr lang="ru-RU" sz="2800" b="1" dirty="0" smtClean="0">
                <a:latin typeface="Calibri"/>
                <a:ea typeface="Times New Roman"/>
                <a:cs typeface="Times New Roman"/>
              </a:rPr>
              <a:t>елание учиться</a:t>
            </a:r>
          </a:p>
          <a:p>
            <a:pPr marL="640080" indent="-457200" algn="just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latin typeface="Calibri"/>
                <a:ea typeface="Times New Roman"/>
                <a:cs typeface="Times New Roman"/>
              </a:rPr>
              <a:t>Стремление </a:t>
            </a:r>
            <a:r>
              <a:rPr lang="ru-RU" sz="2800" b="1" dirty="0">
                <a:latin typeface="Calibri"/>
                <a:ea typeface="Times New Roman"/>
                <a:cs typeface="Times New Roman"/>
              </a:rPr>
              <a:t>освоить роль </a:t>
            </a:r>
            <a:r>
              <a:rPr lang="ru-RU" sz="2800" b="1" dirty="0" smtClean="0">
                <a:latin typeface="Calibri"/>
                <a:ea typeface="Times New Roman"/>
                <a:cs typeface="Times New Roman"/>
              </a:rPr>
              <a:t>школьника</a:t>
            </a:r>
          </a:p>
          <a:p>
            <a:pPr marL="640080" indent="-457200" algn="just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latin typeface="Calibri"/>
                <a:ea typeface="Times New Roman"/>
                <a:cs typeface="Times New Roman"/>
              </a:rPr>
              <a:t>Уверенность в своих силах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643953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/>
              <a:t>Мотивационная готовность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buClr>
                <a:srgbClr val="0BD0D9"/>
              </a:buClr>
              <a:buNone/>
            </a:pPr>
            <a:r>
              <a:rPr lang="ru-RU" sz="2800" dirty="0">
                <a:solidFill>
                  <a:prstClr val="black"/>
                </a:solidFill>
                <a:latin typeface="Calibri"/>
                <a:ea typeface="Times New Roman"/>
                <a:cs typeface="Times New Roman"/>
              </a:rPr>
              <a:t>С поступлением в школу у ребенка появляются новые права и обязанности. Первоклассник должен быть более самостоятельным и организованным, должен уметь управлять своим </a:t>
            </a:r>
            <a:r>
              <a:rPr lang="ru-RU" sz="2800" dirty="0" smtClean="0">
                <a:solidFill>
                  <a:prstClr val="black"/>
                </a:solidFill>
                <a:latin typeface="Calibri"/>
                <a:ea typeface="Times New Roman"/>
                <a:cs typeface="Times New Roman"/>
              </a:rPr>
              <a:t>поведением.</a:t>
            </a:r>
            <a:endParaRPr lang="ru-RU" sz="2800" dirty="0">
              <a:solidFill>
                <a:prstClr val="black"/>
              </a:solidFill>
            </a:endParaRPr>
          </a:p>
        </p:txBody>
      </p:sp>
      <p:pic>
        <p:nvPicPr>
          <p:cNvPr id="4100" name="Picture 4" descr="http://www.school707.ru/_ph/134/2/6033009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28648" y="3892976"/>
            <a:ext cx="4762500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39364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20656"/>
          </a:xfrm>
        </p:spPr>
        <p:txBody>
          <a:bodyPr>
            <a:normAutofit fontScale="90000"/>
          </a:bodyPr>
          <a:lstStyle/>
          <a:p>
            <a:pPr algn="ctr"/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dirty="0">
                <a:latin typeface="Calibri"/>
                <a:ea typeface="Times New Roman"/>
                <a:cs typeface="Times New Roman"/>
              </a:rPr>
              <a:t>И если ребенок не готов к социальной позиции школьника, то даже при наличии у него необходимого запаса умений и навыков ему будет трудно в школе.  Он будет учиться не ровно. Ведь не всегда высокий уровень интеллектуального развития совпадает с личностной готовностью ребенка к обучению</a:t>
            </a:r>
            <a:endParaRPr lang="ru-RU" dirty="0"/>
          </a:p>
        </p:txBody>
      </p:sp>
      <p:pic>
        <p:nvPicPr>
          <p:cNvPr id="6154" name="Picture 10" descr="http://img5.imgbb.ru/7/5/2/7528303acecdd07ec3c2ba69b4cfb81c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789520"/>
            <a:ext cx="4070226" cy="272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34226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76640"/>
          </a:xfrm>
        </p:spPr>
        <p:txBody>
          <a:bodyPr>
            <a:normAutofit fontScale="90000"/>
          </a:bodyPr>
          <a:lstStyle/>
          <a:p>
            <a:pPr algn="ctr"/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08720"/>
            <a:ext cx="8784976" cy="5688632"/>
          </a:xfrm>
        </p:spPr>
        <p:txBody>
          <a:bodyPr>
            <a:normAutofit/>
          </a:bodyPr>
          <a:lstStyle/>
          <a:p>
            <a:pPr marL="18288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dirty="0" smtClean="0">
                <a:latin typeface="Calibri"/>
                <a:ea typeface="Times New Roman"/>
                <a:cs typeface="Times New Roman"/>
              </a:rPr>
              <a:t>Тяга </a:t>
            </a:r>
            <a:r>
              <a:rPr lang="ru-RU" sz="2800" dirty="0">
                <a:latin typeface="Calibri"/>
                <a:ea typeface="Times New Roman"/>
                <a:cs typeface="Times New Roman"/>
              </a:rPr>
              <a:t>ребенка учиться в школе очень велика и естественна. Однако нередко можно встретить и таких детей, которые боятся идти в школу</a:t>
            </a:r>
            <a:r>
              <a:rPr lang="ru-RU" sz="2800" dirty="0" smtClean="0">
                <a:latin typeface="Calibri"/>
                <a:ea typeface="Times New Roman"/>
                <a:cs typeface="Times New Roman"/>
              </a:rPr>
              <a:t>.</a:t>
            </a:r>
            <a:r>
              <a:rPr lang="ru-RU" sz="2000" dirty="0" smtClean="0">
                <a:latin typeface="Calibri"/>
                <a:ea typeface="Times New Roman"/>
                <a:cs typeface="Times New Roman"/>
              </a:rPr>
              <a:t> </a:t>
            </a:r>
            <a:r>
              <a:rPr lang="ru-RU" sz="2800" dirty="0">
                <a:latin typeface="Calibri"/>
                <a:ea typeface="Times New Roman"/>
                <a:cs typeface="Times New Roman"/>
              </a:rPr>
              <a:t>	</a:t>
            </a:r>
            <a:endParaRPr lang="ru-RU" sz="2800" dirty="0" smtClean="0">
              <a:latin typeface="Calibri"/>
              <a:ea typeface="Times New Roman"/>
              <a:cs typeface="Times New Roman"/>
            </a:endParaRPr>
          </a:p>
          <a:p>
            <a:pPr marL="18288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dirty="0" smtClean="0">
                <a:latin typeface="Calibri"/>
                <a:ea typeface="Times New Roman"/>
                <a:cs typeface="Times New Roman"/>
              </a:rPr>
              <a:t>Чаще всего </a:t>
            </a:r>
            <a:r>
              <a:rPr lang="ru-RU" sz="2800" dirty="0">
                <a:latin typeface="Calibri"/>
                <a:ea typeface="Times New Roman"/>
                <a:cs typeface="Times New Roman"/>
              </a:rPr>
              <a:t>причиной подобного отношения является то, что детей запугивают сами </a:t>
            </a:r>
            <a:r>
              <a:rPr lang="ru-RU" sz="2800" dirty="0" smtClean="0">
                <a:latin typeface="Calibri"/>
                <a:ea typeface="Times New Roman"/>
                <a:cs typeface="Times New Roman"/>
              </a:rPr>
              <a:t>взрослые.</a:t>
            </a:r>
          </a:p>
          <a:p>
            <a:pPr marL="18288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dirty="0">
                <a:latin typeface="Calibri"/>
                <a:ea typeface="Times New Roman"/>
                <a:cs typeface="Times New Roman"/>
              </a:rPr>
              <a:t>Если у ребенка не сформировано положительное отношение к </a:t>
            </a:r>
            <a:r>
              <a:rPr lang="ru-RU" sz="2800" dirty="0" smtClean="0">
                <a:latin typeface="Calibri"/>
                <a:ea typeface="Times New Roman"/>
                <a:cs typeface="Times New Roman"/>
              </a:rPr>
              <a:t>школе, </a:t>
            </a:r>
            <a:r>
              <a:rPr lang="ru-RU" sz="2800" dirty="0">
                <a:latin typeface="Calibri"/>
                <a:ea typeface="Times New Roman"/>
                <a:cs typeface="Times New Roman"/>
              </a:rPr>
              <a:t>то впоследствии и родителям, и учителям придется затратить много сил и терпения, чтобы исправить положение.</a:t>
            </a:r>
          </a:p>
          <a:p>
            <a:pPr marL="18288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1600" dirty="0"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4" name="Picture 2" descr="http://www.volynnews.com/files/news/2008/07-04/267-1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229200"/>
            <a:ext cx="2036772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79317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3152"/>
          </a:xfrm>
        </p:spPr>
        <p:txBody>
          <a:bodyPr>
            <a:normAutofit fontScale="90000"/>
          </a:bodyPr>
          <a:lstStyle/>
          <a:p>
            <a:pPr algn="ctr"/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4"/>
            <a:ext cx="8661648" cy="4536504"/>
          </a:xfrm>
        </p:spPr>
        <p:txBody>
          <a:bodyPr>
            <a:normAutofit lnSpcReduction="10000"/>
          </a:bodyPr>
          <a:lstStyle/>
          <a:p>
            <a:pPr marL="18288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i="1" dirty="0">
                <a:latin typeface="Calibri"/>
                <a:ea typeface="Times New Roman"/>
                <a:cs typeface="Times New Roman"/>
              </a:rPr>
              <a:t>Учитель объясняет условие задачи: </a:t>
            </a:r>
            <a:r>
              <a:rPr lang="ru-RU" sz="2800" i="1" dirty="0" smtClean="0">
                <a:latin typeface="Calibri"/>
                <a:ea typeface="Times New Roman"/>
                <a:cs typeface="Times New Roman"/>
              </a:rPr>
              <a:t>«Таня </a:t>
            </a:r>
            <a:r>
              <a:rPr lang="ru-RU" sz="2800" i="1" dirty="0">
                <a:latin typeface="Calibri"/>
                <a:ea typeface="Times New Roman"/>
                <a:cs typeface="Times New Roman"/>
              </a:rPr>
              <a:t>собрала 4 гриба, а Вова собрал 5 грибов. Сколько грибов собрали дети вместе</a:t>
            </a:r>
            <a:r>
              <a:rPr lang="ru-RU" sz="2800" i="1" dirty="0" smtClean="0">
                <a:latin typeface="Calibri"/>
                <a:ea typeface="Times New Roman"/>
                <a:cs typeface="Times New Roman"/>
              </a:rPr>
              <a:t>?».</a:t>
            </a:r>
            <a:r>
              <a:rPr lang="ru-RU" sz="2000" i="1" dirty="0" smtClean="0">
                <a:latin typeface="Calibri"/>
                <a:ea typeface="Times New Roman"/>
                <a:cs typeface="Times New Roman"/>
              </a:rPr>
              <a:t> </a:t>
            </a:r>
            <a:r>
              <a:rPr lang="ru-RU" sz="2800" i="1" dirty="0" smtClean="0">
                <a:latin typeface="Calibri"/>
                <a:ea typeface="Times New Roman"/>
                <a:cs typeface="Times New Roman"/>
              </a:rPr>
              <a:t>Ученик начинает </a:t>
            </a:r>
            <a:r>
              <a:rPr lang="ru-RU" sz="2800" i="1" dirty="0">
                <a:latin typeface="Calibri"/>
                <a:ea typeface="Times New Roman"/>
                <a:cs typeface="Times New Roman"/>
              </a:rPr>
              <a:t>выкрикивать: «А </a:t>
            </a:r>
            <a:r>
              <a:rPr lang="ru-RU" sz="2800" i="1" dirty="0" smtClean="0">
                <a:latin typeface="Calibri"/>
                <a:ea typeface="Times New Roman"/>
                <a:cs typeface="Times New Roman"/>
              </a:rPr>
              <a:t>мы тоже </a:t>
            </a:r>
            <a:r>
              <a:rPr lang="ru-RU" sz="2800" i="1" dirty="0">
                <a:latin typeface="Calibri"/>
                <a:ea typeface="Times New Roman"/>
                <a:cs typeface="Times New Roman"/>
              </a:rPr>
              <a:t>грибы собирали». </a:t>
            </a:r>
            <a:endParaRPr lang="ru-RU" sz="2800" i="1" dirty="0" smtClean="0">
              <a:latin typeface="Calibri"/>
              <a:ea typeface="Times New Roman"/>
              <a:cs typeface="Times New Roman"/>
            </a:endParaRPr>
          </a:p>
          <a:p>
            <a:pPr marL="18288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dirty="0" smtClean="0">
                <a:latin typeface="Calibri"/>
                <a:ea typeface="Times New Roman"/>
                <a:cs typeface="Times New Roman"/>
              </a:rPr>
              <a:t>В </a:t>
            </a:r>
            <a:r>
              <a:rPr lang="ru-RU" sz="2800" dirty="0">
                <a:latin typeface="Calibri"/>
                <a:ea typeface="Times New Roman"/>
                <a:cs typeface="Times New Roman"/>
              </a:rPr>
              <a:t>данном примере ребенок заменяет учебную задачу прямым общением со </a:t>
            </a:r>
            <a:r>
              <a:rPr lang="ru-RU" sz="2800" dirty="0" smtClean="0">
                <a:latin typeface="Calibri"/>
                <a:ea typeface="Times New Roman"/>
                <a:cs typeface="Times New Roman"/>
              </a:rPr>
              <a:t>взрослым.</a:t>
            </a:r>
            <a:r>
              <a:rPr lang="ru-RU" sz="2800" dirty="0">
                <a:latin typeface="Calibri"/>
                <a:ea typeface="Times New Roman"/>
                <a:cs typeface="Times New Roman"/>
              </a:rPr>
              <a:t> Это происходит от того, что ребенок не может выдержать роль </a:t>
            </a:r>
            <a:r>
              <a:rPr lang="ru-RU" sz="2800" dirty="0" smtClean="0">
                <a:latin typeface="Calibri"/>
                <a:ea typeface="Times New Roman"/>
                <a:cs typeface="Times New Roman"/>
              </a:rPr>
              <a:t>школьника. Ребенок </a:t>
            </a:r>
            <a:r>
              <a:rPr lang="ru-RU" sz="2800" dirty="0">
                <a:latin typeface="Calibri"/>
                <a:ea typeface="Times New Roman"/>
                <a:cs typeface="Times New Roman"/>
              </a:rPr>
              <a:t>не наигрался в дошкольном возрасте, у него нет опыта сюжетно-ролевой игры.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60363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76640"/>
          </a:xfrm>
        </p:spPr>
        <p:txBody>
          <a:bodyPr>
            <a:normAutofit fontScale="90000"/>
          </a:bodyPr>
          <a:lstStyle/>
          <a:p>
            <a:pPr algn="ctr"/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87888"/>
          </a:xfrm>
        </p:spPr>
        <p:txBody>
          <a:bodyPr>
            <a:normAutofit fontScale="92500" lnSpcReduction="10000"/>
          </a:bodyPr>
          <a:lstStyle/>
          <a:p>
            <a:pPr marL="18288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dirty="0">
                <a:latin typeface="Calibri"/>
                <a:ea typeface="Times New Roman"/>
                <a:cs typeface="Times New Roman"/>
              </a:rPr>
              <a:t>Мы взрослые часто не придаем большого значения игре. </a:t>
            </a:r>
            <a:r>
              <a:rPr lang="ru-RU" sz="2800" dirty="0" smtClean="0">
                <a:latin typeface="Calibri"/>
                <a:ea typeface="Times New Roman"/>
                <a:cs typeface="Times New Roman"/>
              </a:rPr>
              <a:t> Но только </a:t>
            </a:r>
            <a:r>
              <a:rPr lang="ru-RU" sz="2800" dirty="0">
                <a:latin typeface="Calibri"/>
                <a:ea typeface="Times New Roman"/>
                <a:cs typeface="Times New Roman"/>
              </a:rPr>
              <a:t>в игре, происходит целостное развитие ребенка, формируются предпосылки к учебной деятельности. В игре осуществляется и интеллектуальное, и эмоциональное, и личностное развитие ребенка</a:t>
            </a:r>
            <a:r>
              <a:rPr lang="ru-RU" sz="2800" dirty="0" smtClean="0">
                <a:latin typeface="Calibri"/>
                <a:ea typeface="Times New Roman"/>
                <a:cs typeface="Times New Roman"/>
              </a:rPr>
              <a:t>.</a:t>
            </a:r>
          </a:p>
          <a:p>
            <a:pPr marL="18288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ru-RU" sz="2800" dirty="0" smtClean="0">
              <a:latin typeface="Calibri"/>
              <a:ea typeface="Times New Roman"/>
              <a:cs typeface="Times New Roman"/>
            </a:endParaRPr>
          </a:p>
          <a:p>
            <a:pPr marL="18288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ru-RU" sz="2800" dirty="0">
              <a:latin typeface="Calibri"/>
              <a:ea typeface="Times New Roman"/>
              <a:cs typeface="Times New Roman"/>
            </a:endParaRPr>
          </a:p>
          <a:p>
            <a:pPr marL="18288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ru-RU" sz="2800" dirty="0">
              <a:latin typeface="Calibri"/>
              <a:ea typeface="Times New Roman"/>
              <a:cs typeface="Times New Roman"/>
            </a:endParaRPr>
          </a:p>
          <a:p>
            <a:pPr marL="18288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b="1" u="sng" dirty="0" smtClean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Не </a:t>
            </a:r>
            <a:r>
              <a:rPr lang="ru-RU" sz="2800" b="1" u="sng" dirty="0">
                <a:solidFill>
                  <a:srgbClr val="FF0000"/>
                </a:solidFill>
                <a:latin typeface="Calibri"/>
                <a:ea typeface="Times New Roman"/>
                <a:cs typeface="Times New Roman"/>
              </a:rPr>
              <a:t>забывайте об этом, играйте с детьми!</a:t>
            </a:r>
            <a:endParaRPr lang="ru-RU" sz="2000" b="1" u="sng" dirty="0">
              <a:solidFill>
                <a:srgbClr val="FF0000"/>
              </a:solidFill>
              <a:latin typeface="Calibri"/>
              <a:ea typeface="Times New Roman"/>
              <a:cs typeface="Times New Roman"/>
            </a:endParaRPr>
          </a:p>
          <a:p>
            <a:pPr algn="ctr"/>
            <a:endParaRPr lang="ru-RU" dirty="0"/>
          </a:p>
        </p:txBody>
      </p:sp>
      <p:pic>
        <p:nvPicPr>
          <p:cNvPr id="8194" name="Picture 2" descr="http://s4.hostingkartinok.com/uploads/images/2012/10/db525339141437f61466fae25e9a52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140968"/>
            <a:ext cx="3422179" cy="2281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41440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04632"/>
          </a:xfrm>
        </p:spPr>
        <p:txBody>
          <a:bodyPr>
            <a:normAutofit fontScale="90000"/>
          </a:bodyPr>
          <a:lstStyle/>
          <a:p>
            <a:pPr algn="ctr"/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435280" cy="5127848"/>
          </a:xfrm>
        </p:spPr>
        <p:txBody>
          <a:bodyPr/>
          <a:lstStyle/>
          <a:p>
            <a:pPr marL="18288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Мотивационная готовность включает в себя такое </a:t>
            </a:r>
            <a:r>
              <a:rPr lang="ru-RU" sz="2800" dirty="0" smtClean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психологическое </a:t>
            </a:r>
            <a:r>
              <a:rPr lang="ru-RU" sz="2800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качество, как </a:t>
            </a:r>
            <a:r>
              <a:rPr lang="ru-RU" sz="2800" b="1" i="1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самооценка</a:t>
            </a:r>
            <a:r>
              <a:rPr lang="ru-RU" sz="2800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. Ребенок к концу подготовительной группы должен иметь адекватную самооценку, понимать свои удачи и промахи. </a:t>
            </a:r>
            <a:endParaRPr lang="ru-RU" sz="2800" dirty="0" smtClean="0">
              <a:solidFill>
                <a:srgbClr val="000000"/>
              </a:solidFill>
              <a:latin typeface="Calibri"/>
              <a:ea typeface="Times New Roman"/>
              <a:cs typeface="Times New Roman"/>
            </a:endParaRPr>
          </a:p>
          <a:p>
            <a:pPr marL="18288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dirty="0" smtClean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Дети с </a:t>
            </a:r>
            <a:r>
              <a:rPr lang="ru-RU" sz="2800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завышенной самооценкой не склонны считать себя виноватыми в собственных неудачах</a:t>
            </a:r>
            <a:r>
              <a:rPr lang="ru-RU" sz="2800" dirty="0" smtClean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.</a:t>
            </a:r>
          </a:p>
          <a:p>
            <a:pPr marL="18288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dirty="0" smtClean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Дети с заниженной самооценкой не верят в свои силы, находятся в постоянном напряжении.</a:t>
            </a:r>
            <a:endParaRPr lang="ru-RU" sz="2000" dirty="0">
              <a:latin typeface="Calibri"/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62949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  <a:ea typeface="Times New Roman"/>
                <a:cs typeface="Times New Roman"/>
              </a:rPr>
              <a:t>Тест </a:t>
            </a:r>
            <a:r>
              <a:rPr lang="ru-RU" sz="4000" b="1" i="1" dirty="0">
                <a:solidFill>
                  <a:schemeClr val="accent1">
                    <a:lumMod val="75000"/>
                  </a:schemeClr>
                </a:solidFill>
                <a:ea typeface="Times New Roman"/>
                <a:cs typeface="Times New Roman"/>
              </a:rPr>
              <a:t>«Готовы ли вы отдать ребенка в школу».</a:t>
            </a:r>
            <a:endParaRPr lang="ru-RU" sz="4000" dirty="0">
              <a:solidFill>
                <a:schemeClr val="accent1">
                  <a:lumMod val="75000"/>
                </a:schemeClr>
              </a:solidFill>
              <a:ea typeface="Times New Roman"/>
              <a:cs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600" i="1" dirty="0" smtClean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«Прочитайте </a:t>
            </a:r>
            <a:r>
              <a:rPr lang="ru-RU" sz="3600" i="1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внимательно каждое утверждение и, если Вы согласны с ним, поставьте </a:t>
            </a:r>
            <a:r>
              <a:rPr lang="ru-RU" sz="3600" i="1" dirty="0" smtClean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  </a:t>
            </a:r>
            <a:r>
              <a:rPr lang="ru-RU" sz="3600" i="1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1 балл».</a:t>
            </a:r>
            <a:endParaRPr lang="ru-RU" sz="3600" dirty="0">
              <a:latin typeface="Calibri"/>
              <a:ea typeface="Times New Roman"/>
              <a:cs typeface="Times New Roman"/>
            </a:endParaRPr>
          </a:p>
          <a:p>
            <a:pPr marL="0" indent="0">
              <a:buNone/>
            </a:pPr>
            <a:endParaRPr lang="ru-RU" sz="3600" dirty="0"/>
          </a:p>
        </p:txBody>
      </p:sp>
      <p:pic>
        <p:nvPicPr>
          <p:cNvPr id="1026" name="Picture 2" descr="http://img-fotki.yandex.ru/get/5820/25585874.168/0_9ff3e_a803ee8a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284984"/>
            <a:ext cx="3264297" cy="32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060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640960" cy="194421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 2 место </a:t>
            </a:r>
            <a:br>
              <a:rPr lang="ru-RU" dirty="0" smtClean="0"/>
            </a:br>
            <a:r>
              <a:rPr lang="ru-RU" dirty="0" smtClean="0"/>
              <a:t>специалисты ставят </a:t>
            </a:r>
            <a:r>
              <a:rPr lang="ru-RU" b="1" i="1" dirty="0" smtClean="0"/>
              <a:t>интеллектуальную готовность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4032448"/>
          </a:xfrm>
        </p:spPr>
        <p:txBody>
          <a:bodyPr>
            <a:normAutofit/>
          </a:bodyPr>
          <a:lstStyle/>
          <a:p>
            <a:pPr marL="640080" indent="-457200" algn="just"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развитие памяти</a:t>
            </a:r>
          </a:p>
          <a:p>
            <a:pPr marL="640080" indent="-457200" algn="just"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развитие внимания</a:t>
            </a:r>
          </a:p>
          <a:p>
            <a:pPr marL="640080" indent="-457200" algn="just"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развитие мышления</a:t>
            </a:r>
          </a:p>
          <a:p>
            <a:pPr marL="640080" indent="-457200" algn="just"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развитие воображения</a:t>
            </a:r>
          </a:p>
          <a:p>
            <a:pPr marL="640080" indent="-457200" algn="just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Calibri"/>
                <a:ea typeface="Times New Roman"/>
                <a:cs typeface="Times New Roman"/>
              </a:rPr>
              <a:t>р</a:t>
            </a:r>
            <a:r>
              <a:rPr lang="ru-RU" sz="2800" dirty="0" smtClean="0">
                <a:latin typeface="Calibri"/>
                <a:ea typeface="Times New Roman"/>
                <a:cs typeface="Times New Roman"/>
              </a:rPr>
              <a:t>азвитие кругозора</a:t>
            </a:r>
            <a:endParaRPr lang="ru-RU" sz="2800" dirty="0">
              <a:latin typeface="Calibri"/>
              <a:ea typeface="Times New Roman"/>
              <a:cs typeface="Times New Roman"/>
            </a:endParaRPr>
          </a:p>
          <a:p>
            <a:endParaRPr lang="ru-RU" dirty="0"/>
          </a:p>
        </p:txBody>
      </p:sp>
      <p:pic>
        <p:nvPicPr>
          <p:cNvPr id="9218" name="Picture 2" descr="http://www.dagpravda.ru/images/materials/full_Talant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8146" y="3140968"/>
            <a:ext cx="3422915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6318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2624"/>
          </a:xfrm>
        </p:spPr>
        <p:txBody>
          <a:bodyPr>
            <a:normAutofit fontScale="90000"/>
          </a:bodyPr>
          <a:lstStyle/>
          <a:p>
            <a:pPr algn="ctr"/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878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smtClean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Важно, чтобы ребенок желал узнавать что-то новое. Высокий уровень обучаемости напрямую связан с познавательной активностью. </a:t>
            </a:r>
          </a:p>
          <a:p>
            <a:pPr marL="0" indent="0" algn="just">
              <a:buNone/>
            </a:pPr>
            <a:r>
              <a:rPr lang="ru-RU" sz="2800" dirty="0" smtClean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Очень </a:t>
            </a:r>
            <a:r>
              <a:rPr lang="ru-RU" sz="2800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часто ребенок своими вопросами </a:t>
            </a:r>
            <a:r>
              <a:rPr lang="ru-RU" sz="2800" dirty="0" smtClean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«Почему</a:t>
            </a:r>
            <a:r>
              <a:rPr lang="ru-RU" sz="2800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?», «Зачем?» буквально атакует </a:t>
            </a:r>
            <a:r>
              <a:rPr lang="ru-RU" sz="2800" dirty="0" smtClean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взрослого. Нужно помнить, что именно </a:t>
            </a:r>
            <a:r>
              <a:rPr lang="ru-RU" sz="2800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детские вопросы являются важнейшим показателем познавательной активности </a:t>
            </a:r>
            <a:r>
              <a:rPr lang="ru-RU" sz="2800" dirty="0" smtClean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ребенка. Отмахиваясь от детских вопросов, </a:t>
            </a:r>
            <a:r>
              <a:rPr lang="ru-RU" sz="2800" dirty="0" smtClean="0">
                <a:solidFill>
                  <a:srgbClr val="000000"/>
                </a:solidFill>
                <a:latin typeface="Calibri"/>
                <a:cs typeface="Times New Roman"/>
              </a:rPr>
              <a:t>мы формируем у ребенка интеллектуальную пассивность.</a:t>
            </a:r>
            <a:endParaRPr lang="ru-RU" dirty="0"/>
          </a:p>
        </p:txBody>
      </p:sp>
      <p:pic>
        <p:nvPicPr>
          <p:cNvPr id="10242" name="Picture 2" descr="http://teremokds.caduk.ru/images/p17_resize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968240"/>
            <a:ext cx="1773128" cy="1773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58134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2624"/>
          </a:xfrm>
        </p:spPr>
        <p:txBody>
          <a:bodyPr>
            <a:normAutofit fontScale="90000"/>
          </a:bodyPr>
          <a:lstStyle/>
          <a:p>
            <a:endParaRPr lang="ru-RU" sz="48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8363272" cy="541588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Совместное наблюдение за природными явлениями, экспериментирование, коллекционирование, изучение энциклопедий - все это поможет развить в вашем ребенке </a:t>
            </a:r>
            <a:r>
              <a:rPr lang="ru-RU" sz="2800" dirty="0" smtClean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познавательную активность.</a:t>
            </a:r>
          </a:p>
          <a:p>
            <a:pPr marL="0" indent="0" algn="just">
              <a:buNone/>
            </a:pPr>
            <a:r>
              <a:rPr lang="ru-RU" sz="2800" i="1" u="sng" dirty="0" smtClean="0">
                <a:solidFill>
                  <a:schemeClr val="accent1">
                    <a:lumMod val="75000"/>
                  </a:schemeClr>
                </a:solidFill>
                <a:latin typeface="Calibri"/>
                <a:ea typeface="Times New Roman"/>
                <a:cs typeface="Times New Roman"/>
              </a:rPr>
              <a:t>Но </a:t>
            </a:r>
            <a:r>
              <a:rPr lang="ru-RU" sz="2800" i="1" u="sng" dirty="0">
                <a:solidFill>
                  <a:schemeClr val="accent1">
                    <a:lumMod val="75000"/>
                  </a:schemeClr>
                </a:solidFill>
                <a:latin typeface="Calibri"/>
                <a:ea typeface="Times New Roman"/>
                <a:cs typeface="Times New Roman"/>
              </a:rPr>
              <a:t>помните</a:t>
            </a:r>
            <a:r>
              <a:rPr lang="ru-RU" sz="2800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, как только интересное и новое становится обязательным, обременяющим, оно не приносит должного результата. </a:t>
            </a:r>
            <a:endParaRPr lang="ru-RU" sz="2000" dirty="0">
              <a:latin typeface="Calibri"/>
              <a:ea typeface="Times New Roman"/>
              <a:cs typeface="Times New Roman"/>
            </a:endParaRP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11266" name="Picture 2" descr="http://s0.tchkcdn.com/g2-pUtlj8SJUDNm2Oa7bJPkZQ/lady/640x480/w/1/1-1-5-5-30155/9afcdb0680f49b7103918001b8152f36_shutterstock_760992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077072"/>
            <a:ext cx="3240360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44025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435280" cy="18608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/>
              <a:t>На 3 место специалисты ставят</a:t>
            </a:r>
            <a:br>
              <a:rPr lang="ru-RU" sz="4800" dirty="0" smtClean="0"/>
            </a:br>
            <a:r>
              <a:rPr lang="ru-RU" sz="4800" b="1" i="1" dirty="0" smtClean="0"/>
              <a:t>эмоционально-волевую готовность</a:t>
            </a:r>
            <a:endParaRPr lang="ru-RU" sz="48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68768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800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Волевая </a:t>
            </a:r>
            <a:r>
              <a:rPr lang="ru-RU" sz="2800" dirty="0" smtClean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готовность </a:t>
            </a:r>
            <a:r>
              <a:rPr lang="ru-RU" sz="2800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подразумевает умение делать то, что требует </a:t>
            </a:r>
            <a:r>
              <a:rPr lang="ru-RU" sz="2800" dirty="0" smtClean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учитель. </a:t>
            </a:r>
            <a:r>
              <a:rPr lang="ru-RU" sz="2800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Чтобы делать необходимое, нужно волевое </a:t>
            </a:r>
            <a:r>
              <a:rPr lang="ru-RU" sz="2800" dirty="0" smtClean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усилие</a:t>
            </a:r>
            <a:r>
              <a:rPr lang="ru-RU" sz="2800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, умение управлять своим </a:t>
            </a:r>
            <a:r>
              <a:rPr lang="ru-RU" sz="2800" dirty="0" smtClean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поведением своими эмоциями.</a:t>
            </a:r>
          </a:p>
          <a:p>
            <a:pPr marL="0" indent="0" algn="just">
              <a:buNone/>
            </a:pPr>
            <a:r>
              <a:rPr lang="ru-RU" sz="2800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Правильно организовать свою деятельность, добиться успеха в ней намного легче школьникам, у которых достаточно развиты самостоятельность, настойчивость, умение доводить начатое  дело до конца.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55647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7281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 4 </a:t>
            </a:r>
            <a:r>
              <a:rPr lang="ru-RU" dirty="0" smtClean="0">
                <a:cs typeface="Andalus" panose="02020603050405020304" pitchFamily="18" charset="-78"/>
              </a:rPr>
              <a:t>место</a:t>
            </a:r>
            <a:r>
              <a:rPr lang="ru-RU" dirty="0" smtClean="0"/>
              <a:t> специалисты ставят </a:t>
            </a:r>
            <a:r>
              <a:rPr lang="ru-RU" b="1" i="1" dirty="0" smtClean="0"/>
              <a:t>коммуникативную готовность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852936"/>
            <a:ext cx="8229600" cy="3525024"/>
          </a:xfrm>
        </p:spPr>
        <p:txBody>
          <a:bodyPr/>
          <a:lstStyle/>
          <a:p>
            <a:r>
              <a:rPr lang="ru-RU" sz="2800" dirty="0" smtClean="0">
                <a:solidFill>
                  <a:srgbClr val="000000"/>
                </a:solidFill>
                <a:latin typeface="+mj-lt"/>
                <a:ea typeface="Times New Roman"/>
              </a:rPr>
              <a:t>Умение устанавливать </a:t>
            </a:r>
            <a:r>
              <a:rPr lang="ru-RU" sz="2800" dirty="0">
                <a:solidFill>
                  <a:srgbClr val="000000"/>
                </a:solidFill>
                <a:latin typeface="+mj-lt"/>
                <a:ea typeface="Times New Roman"/>
              </a:rPr>
              <a:t>контакт с </a:t>
            </a:r>
            <a:r>
              <a:rPr lang="ru-RU" sz="2800" dirty="0" smtClean="0">
                <a:solidFill>
                  <a:srgbClr val="000000"/>
                </a:solidFill>
                <a:latin typeface="+mj-lt"/>
                <a:ea typeface="Times New Roman"/>
              </a:rPr>
              <a:t>учителем</a:t>
            </a:r>
          </a:p>
          <a:p>
            <a:r>
              <a:rPr lang="ru-RU" sz="2800" dirty="0" smtClean="0">
                <a:solidFill>
                  <a:srgbClr val="000000"/>
                </a:solidFill>
                <a:latin typeface="+mj-lt"/>
                <a:ea typeface="Times New Roman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+mj-lt"/>
                <a:ea typeface="Times New Roman"/>
              </a:rPr>
              <a:t>У</a:t>
            </a:r>
            <a:r>
              <a:rPr lang="ru-RU" sz="2800" dirty="0" smtClean="0">
                <a:solidFill>
                  <a:srgbClr val="000000"/>
                </a:solidFill>
                <a:latin typeface="+mj-lt"/>
                <a:ea typeface="Times New Roman"/>
              </a:rPr>
              <a:t>мение </a:t>
            </a:r>
            <a:r>
              <a:rPr lang="ru-RU" sz="2800" dirty="0">
                <a:solidFill>
                  <a:srgbClr val="000000"/>
                </a:solidFill>
                <a:latin typeface="+mj-lt"/>
                <a:ea typeface="Times New Roman"/>
              </a:rPr>
              <a:t>войти в детский коллектив</a:t>
            </a:r>
            <a:endParaRPr lang="ru-RU" dirty="0">
              <a:latin typeface="+mj-lt"/>
            </a:endParaRPr>
          </a:p>
        </p:txBody>
      </p:sp>
      <p:pic>
        <p:nvPicPr>
          <p:cNvPr id="12290" name="Picture 2" descr="http://minzd.gruzdev.ru/netcat_files/multifile/2037/_MG_04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293096"/>
            <a:ext cx="3111302" cy="207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58743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 5 место специалисты ставят</a:t>
            </a:r>
            <a:br>
              <a:rPr lang="ru-RU" dirty="0" smtClean="0"/>
            </a:br>
            <a:r>
              <a:rPr lang="ru-RU" b="1" i="1" dirty="0" smtClean="0"/>
              <a:t>педагогическую готовность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191744"/>
          </a:xfrm>
        </p:spPr>
        <p:txBody>
          <a:bodyPr/>
          <a:lstStyle/>
          <a:p>
            <a:r>
              <a:rPr lang="ru-RU" sz="2800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навыки </a:t>
            </a:r>
            <a:r>
              <a:rPr lang="ru-RU" sz="2800" dirty="0" smtClean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счета</a:t>
            </a:r>
          </a:p>
          <a:p>
            <a:r>
              <a:rPr lang="ru-RU" sz="2800" dirty="0" smtClean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навыки письма </a:t>
            </a:r>
          </a:p>
          <a:p>
            <a:r>
              <a:rPr lang="ru-RU" sz="2800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н</a:t>
            </a:r>
            <a:r>
              <a:rPr lang="ru-RU" sz="2800" dirty="0" smtClean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авыки рисования</a:t>
            </a:r>
          </a:p>
          <a:p>
            <a:r>
              <a:rPr lang="ru-RU" sz="2800" dirty="0" smtClean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 чистая речь</a:t>
            </a:r>
          </a:p>
          <a:p>
            <a:r>
              <a:rPr lang="ru-RU" sz="2800" dirty="0" smtClean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о</a:t>
            </a:r>
            <a:r>
              <a:rPr lang="ru-RU" sz="2800" dirty="0" smtClean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бщая </a:t>
            </a:r>
            <a:r>
              <a:rPr lang="ru-RU" sz="2800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осведомленность</a:t>
            </a:r>
            <a:endParaRPr lang="ru-RU" dirty="0"/>
          </a:p>
        </p:txBody>
      </p:sp>
      <p:pic>
        <p:nvPicPr>
          <p:cNvPr id="13314" name="Picture 2" descr="http://img3.proshkolu.ru/content/media/pic/std/3000000/2998000/2997913-949b6ded85c1eda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82763"/>
            <a:ext cx="3429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82006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pPr algn="ctr"/>
            <a:r>
              <a:rPr lang="ru-RU" i="1" dirty="0" smtClean="0"/>
              <a:t>Образ первоклассника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500726"/>
          </a:xfrm>
        </p:spPr>
        <p:txBody>
          <a:bodyPr>
            <a:normAutofit fontScale="92500" lnSpcReduction="20000"/>
          </a:bodyPr>
          <a:lstStyle/>
          <a:p>
            <a:r>
              <a:rPr lang="ru-RU" i="1" dirty="0" smtClean="0">
                <a:latin typeface="+mj-lt"/>
              </a:rPr>
              <a:t>Физически здоров. </a:t>
            </a:r>
          </a:p>
          <a:p>
            <a:r>
              <a:rPr lang="ru-RU" i="1" dirty="0" smtClean="0">
                <a:latin typeface="+mj-lt"/>
              </a:rPr>
              <a:t>Психологически готов к обучению. </a:t>
            </a:r>
          </a:p>
          <a:p>
            <a:r>
              <a:rPr lang="ru-RU" i="1" dirty="0" smtClean="0">
                <a:latin typeface="+mj-lt"/>
              </a:rPr>
              <a:t>Интеллектуально развитый (развитые в соответствии с возрастом познавательные психические функции – внимание, память, мышление, воображение, восприятие).</a:t>
            </a:r>
          </a:p>
          <a:p>
            <a:r>
              <a:rPr lang="ru-RU" i="1" dirty="0" smtClean="0">
                <a:latin typeface="+mj-lt"/>
              </a:rPr>
              <a:t> Демонстрирует развитую речь и мелкую моторику рук.</a:t>
            </a:r>
          </a:p>
          <a:p>
            <a:r>
              <a:rPr lang="ru-RU" i="1" dirty="0" smtClean="0">
                <a:latin typeface="+mj-lt"/>
              </a:rPr>
              <a:t> Обладает развитыми коммуникативными способностями (умением слушать, выражать свои мысли, желанием общаться со взрослыми и сверстниками, знанием норм и правил общения). </a:t>
            </a:r>
          </a:p>
          <a:p>
            <a:r>
              <a:rPr lang="ru-RU" i="1" dirty="0" smtClean="0">
                <a:latin typeface="+mj-lt"/>
              </a:rPr>
              <a:t>Обладает развитой эмоционально-волевой сферой (умениями организовывать и доводить до конца свою деятельность, подчиняться требованиям, признавать свои ошибки, сдерживать эмоции, планировать собственные действия)</a:t>
            </a:r>
            <a:endParaRPr lang="ru-RU" i="1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smtClean="0"/>
              <a:t>Проблемы, возникающие при поступлении детей в школу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08230"/>
          </a:xfrm>
        </p:spPr>
        <p:txBody>
          <a:bodyPr/>
          <a:lstStyle/>
          <a:p>
            <a:r>
              <a:rPr lang="ru-RU" sz="3200" i="1" dirty="0" smtClean="0">
                <a:latin typeface="+mj-lt"/>
              </a:rPr>
              <a:t>Школьная незрелость ребёнка </a:t>
            </a:r>
          </a:p>
          <a:p>
            <a:r>
              <a:rPr lang="ru-RU" sz="3200" i="1" dirty="0" smtClean="0">
                <a:latin typeface="+mj-lt"/>
              </a:rPr>
              <a:t>Проблемы здоровья. </a:t>
            </a:r>
          </a:p>
          <a:p>
            <a:r>
              <a:rPr lang="ru-RU" sz="3200" i="1" dirty="0" smtClean="0">
                <a:latin typeface="+mj-lt"/>
              </a:rPr>
              <a:t>Логопедические проблемы </a:t>
            </a:r>
          </a:p>
          <a:p>
            <a:r>
              <a:rPr lang="ru-RU" sz="3200" i="1" dirty="0" smtClean="0">
                <a:latin typeface="+mj-lt"/>
              </a:rPr>
              <a:t>Дисциплина родителей </a:t>
            </a:r>
          </a:p>
          <a:p>
            <a:r>
              <a:rPr lang="ru-RU" sz="3200" i="1" dirty="0" smtClean="0">
                <a:latin typeface="+mj-lt"/>
              </a:rPr>
              <a:t>Навыки самообслуживания </a:t>
            </a:r>
          </a:p>
          <a:p>
            <a:r>
              <a:rPr lang="ru-RU" sz="3200" i="1" dirty="0" smtClean="0">
                <a:latin typeface="+mj-lt"/>
              </a:rPr>
              <a:t>Навыки самоорганизации </a:t>
            </a:r>
            <a:endParaRPr lang="ru-RU" sz="3200" i="1" dirty="0">
              <a:latin typeface="+mj-lt"/>
            </a:endParaRPr>
          </a:p>
        </p:txBody>
      </p:sp>
      <p:pic>
        <p:nvPicPr>
          <p:cNvPr id="52226" name="Picture 2" descr="https://vogazeta.ru/uploads/full_size_1506068959-8258ba1777490f7f6a49c0761060f34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4714884"/>
            <a:ext cx="3664505" cy="197883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928802"/>
            <a:ext cx="7772400" cy="2376264"/>
          </a:xfrm>
        </p:spPr>
        <p:txBody>
          <a:bodyPr/>
          <a:lstStyle/>
          <a:p>
            <a:pPr lvl="0" algn="ctr">
              <a:spcBef>
                <a:spcPct val="20000"/>
              </a:spcBef>
            </a:pPr>
            <a:r>
              <a:rPr lang="ru-RU" sz="5400" i="1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Constantia"/>
              </a:rPr>
              <a:t>Удачи </a:t>
            </a:r>
            <a:br>
              <a:rPr lang="ru-RU" sz="5400" i="1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Constantia"/>
              </a:rPr>
            </a:br>
            <a:r>
              <a:rPr lang="ru-RU" sz="5400" i="1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Constantia"/>
              </a:rPr>
              <a:t>в воспитании </a:t>
            </a:r>
            <a:br>
              <a:rPr lang="ru-RU" sz="5400" i="1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Constantia"/>
              </a:rPr>
            </a:br>
            <a:r>
              <a:rPr lang="ru-RU" sz="5400" i="1" dirty="0" smtClean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Constantia"/>
              </a:rPr>
              <a:t>наших детей!</a:t>
            </a:r>
            <a:endParaRPr lang="ru-RU" sz="5400" i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3298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1312267"/>
            <a:ext cx="8064896" cy="5018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1.  Вы считаете, что Вашему ребенку будет трудно учиться в школе?</a:t>
            </a:r>
            <a:endParaRPr lang="ru-RU" sz="2800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2.  Вы опасаетесь, что, придя в школу, Ваш ребенок чаще будет болеть?</a:t>
            </a:r>
            <a:endParaRPr lang="ru-RU" sz="2800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3</a:t>
            </a:r>
            <a:r>
              <a:rPr lang="ru-RU" sz="2800" dirty="0" smtClean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. </a:t>
            </a:r>
            <a:r>
              <a:rPr lang="ru-RU" sz="2800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Вы не можете себе представить, что Ваш ребенок достаточно быстро и успешно овладеет чтением, письмом, счетом?</a:t>
            </a:r>
            <a:endParaRPr lang="ru-RU" sz="2800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4</a:t>
            </a:r>
            <a:r>
              <a:rPr lang="ru-RU" sz="2800" dirty="0" smtClean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.  </a:t>
            </a:r>
            <a:r>
              <a:rPr lang="ru-RU" sz="2800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Вы думаете, что он сможет быть лучше всех?</a:t>
            </a:r>
            <a:endParaRPr lang="ru-RU" sz="2800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5.  Вы считаете, что дети-«первоклашки» не умеют быть </a:t>
            </a:r>
            <a:r>
              <a:rPr lang="ru-RU" sz="2800" dirty="0" smtClean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достаточно </a:t>
            </a:r>
            <a:r>
              <a:rPr lang="ru-RU" sz="2800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самостоятельными</a:t>
            </a:r>
            <a:r>
              <a:rPr lang="ru-RU" sz="2800" dirty="0" smtClean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?</a:t>
            </a:r>
            <a:endParaRPr lang="ru-RU" sz="2800" dirty="0"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0511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196752"/>
            <a:ext cx="8064896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6. Вас </a:t>
            </a:r>
            <a:r>
              <a:rPr lang="ru-RU" sz="2800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волнует, будет ли первый учитель внимательным к Вашему ребенку?</a:t>
            </a:r>
            <a:endParaRPr lang="ru-RU" sz="2800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7. </a:t>
            </a:r>
            <a:r>
              <a:rPr lang="ru-RU" sz="2800" dirty="0" smtClean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  Вы </a:t>
            </a:r>
            <a:r>
              <a:rPr lang="ru-RU" sz="2800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опасаетесь, не будут ли обижать и дразнить Вашего ребенка?</a:t>
            </a:r>
            <a:endParaRPr lang="ru-RU" sz="2800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8. Вы </a:t>
            </a:r>
            <a:r>
              <a:rPr lang="ru-RU" sz="2800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не уверены в объективности и справедливости будущей </a:t>
            </a:r>
            <a:r>
              <a:rPr lang="ru-RU" sz="2800" dirty="0" smtClean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учительницы </a:t>
            </a:r>
            <a:r>
              <a:rPr lang="ru-RU" sz="2800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Вашего ребенка?</a:t>
            </a:r>
            <a:endParaRPr lang="ru-RU" sz="2800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9.   Без </a:t>
            </a:r>
            <a:r>
              <a:rPr lang="ru-RU" sz="2800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Вас ребенок часто плачет, угнетен?</a:t>
            </a:r>
            <a:endParaRPr lang="ru-RU" sz="2800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10.  По Вашему мнению, в таком возрасте ребенка лучше обучать дома, чем в школе?</a:t>
            </a:r>
            <a:endParaRPr lang="ru-RU" sz="2800" dirty="0">
              <a:effectLst/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2334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052736"/>
            <a:ext cx="7992888" cy="5543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11.  Вы считаете, что Ваш ребенок будет сильно уставать в школе?</a:t>
            </a:r>
            <a:endParaRPr lang="ru-RU" sz="2800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12.  Вам кажется, что в начальной школе дети мало чему могут научиться?</a:t>
            </a:r>
            <a:endParaRPr lang="ru-RU" sz="2800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13.  Вы опасаетесь, что с приходом в школу ребенок станет </a:t>
            </a:r>
            <a:r>
              <a:rPr lang="ru-RU" sz="2800" dirty="0" smtClean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непослушным</a:t>
            </a:r>
            <a:r>
              <a:rPr lang="ru-RU" sz="2800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?</a:t>
            </a:r>
            <a:endParaRPr lang="ru-RU" sz="2800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14.  Ваш ребенок напрочь отказывается идти в школу без Вас?</a:t>
            </a:r>
            <a:endParaRPr lang="ru-RU" sz="2800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15.  Вы уверены, что </a:t>
            </a:r>
            <a:r>
              <a:rPr lang="ru-RU" sz="2800" dirty="0" smtClean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дети-первоклассники </a:t>
            </a:r>
            <a:r>
              <a:rPr lang="ru-RU" sz="2800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еще не способны на взаимопомощь и дружескую поддержку?</a:t>
            </a:r>
            <a:endParaRPr lang="ru-RU" sz="2800" dirty="0">
              <a:effectLst/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6429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060848"/>
            <a:ext cx="7776864" cy="1649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400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Подсчитайте, какое количество баллов Вы набрали.</a:t>
            </a:r>
            <a:endParaRPr lang="ru-RU" sz="4400" dirty="0">
              <a:effectLst/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2050" name="Picture 2" descr="http://pcblog.ru/img2010/09/smi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86908" y="371053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31763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/>
          <a:lstStyle/>
          <a:p>
            <a:r>
              <a:rPr lang="ru-RU" sz="5400" dirty="0" smtClean="0">
                <a:solidFill>
                  <a:srgbClr val="000000"/>
                </a:solidFill>
                <a:ea typeface="Times New Roman"/>
                <a:cs typeface="Times New Roman"/>
              </a:rPr>
              <a:t>    </a:t>
            </a:r>
            <a:r>
              <a:rPr lang="ru-RU" sz="4800" dirty="0" smtClean="0">
                <a:solidFill>
                  <a:srgbClr val="000000"/>
                </a:solidFill>
                <a:ea typeface="Times New Roman"/>
                <a:cs typeface="Times New Roman"/>
              </a:rPr>
              <a:t>10 и </a:t>
            </a:r>
            <a:r>
              <a:rPr lang="ru-RU" sz="4800" dirty="0">
                <a:solidFill>
                  <a:srgbClr val="000000"/>
                </a:solidFill>
                <a:ea typeface="Times New Roman"/>
                <a:cs typeface="Times New Roman"/>
              </a:rPr>
              <a:t>более баллов. 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1500174"/>
            <a:ext cx="8229600" cy="4389120"/>
          </a:xfrm>
        </p:spPr>
        <p:txBody>
          <a:bodyPr/>
          <a:lstStyle/>
          <a:p>
            <a:pPr algn="just"/>
            <a:r>
              <a:rPr lang="ru-RU" sz="2800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Вам необходимо снизить уровень опеки над ре­бенком. Дайте ему возможность быть более самостоятельным. Не ме­шайте ему контактировать со сверстниками. Займитесь закаливанием малыша, поиграйте с ним в школу. </a:t>
            </a:r>
            <a:endParaRPr lang="ru-RU" dirty="0"/>
          </a:p>
        </p:txBody>
      </p:sp>
      <p:pic>
        <p:nvPicPr>
          <p:cNvPr id="3074" name="Picture 2" descr="http://i-taruta.com/wp-content/uploads/2012/11/Childs-300x2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4284" y="3929066"/>
            <a:ext cx="2958116" cy="245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03334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dirty="0">
                <a:solidFill>
                  <a:srgbClr val="000000"/>
                </a:solidFill>
                <a:ea typeface="Times New Roman"/>
                <a:cs typeface="Times New Roman"/>
              </a:rPr>
              <a:t>5—10 баллов.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Вы не уверены в успехе ребенка. Это вполне </a:t>
            </a:r>
            <a:r>
              <a:rPr lang="ru-RU" sz="2800" dirty="0" smtClean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естественно</a:t>
            </a:r>
            <a:r>
              <a:rPr lang="ru-RU" sz="2800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. Поделитесь своими опасениями с будущим учителем. Воз­можно, Вы станете спокойнее и правильно подготовите малыша к</a:t>
            </a:r>
            <a:r>
              <a:rPr lang="ru-RU" sz="2800" dirty="0">
                <a:latin typeface="Calibri"/>
                <a:ea typeface="Times New Roman"/>
                <a:cs typeface="Times New Roman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школе.</a:t>
            </a:r>
            <a:endParaRPr lang="ru-RU" sz="2000" dirty="0">
              <a:effectLst/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4098" name="Picture 2" descr="http://www.edu.cap.ru/home/6076/banner/shkolni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157896"/>
            <a:ext cx="3384376" cy="230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30128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747</TotalTime>
  <Words>1346</Words>
  <Application>Microsoft Office PowerPoint</Application>
  <PresentationFormat>Экран (4:3)</PresentationFormat>
  <Paragraphs>116</Paragraphs>
  <Slides>38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Поток</vt:lpstr>
      <vt:lpstr>    Готовность ребенка к школе</vt:lpstr>
      <vt:lpstr>Слайд 2</vt:lpstr>
      <vt:lpstr>Тест «Готовы ли вы отдать ребенка в школу».</vt:lpstr>
      <vt:lpstr>Слайд 4</vt:lpstr>
      <vt:lpstr>Слайд 5</vt:lpstr>
      <vt:lpstr>Слайд 6</vt:lpstr>
      <vt:lpstr>Слайд 7</vt:lpstr>
      <vt:lpstr>    10 и более баллов. </vt:lpstr>
      <vt:lpstr>5—10 баллов. </vt:lpstr>
      <vt:lpstr>4 и менее баллов. </vt:lpstr>
      <vt:lpstr>Компоненты школьной готовности</vt:lpstr>
      <vt:lpstr>Школьную готовность условно можно разделить на несколько компонентов:</vt:lpstr>
      <vt:lpstr>Педагогическая готовность</vt:lpstr>
      <vt:lpstr>Физическая готовность</vt:lpstr>
      <vt:lpstr>Слайд 15</vt:lpstr>
      <vt:lpstr>Слайд 16</vt:lpstr>
      <vt:lpstr>Психологическую готовность можно разделить на:</vt:lpstr>
      <vt:lpstr>Проверьте себя </vt:lpstr>
      <vt:lpstr>Слайд 19</vt:lpstr>
      <vt:lpstr>Слайд 20</vt:lpstr>
      <vt:lpstr>Слайд 21</vt:lpstr>
      <vt:lpstr>Мнение специалистов</vt:lpstr>
      <vt:lpstr>На 1 место  специалисты ставят  мотивационную готовность</vt:lpstr>
      <vt:lpstr>Мотивационная готовность</vt:lpstr>
      <vt:lpstr>Слайд 25</vt:lpstr>
      <vt:lpstr>Слайд 26</vt:lpstr>
      <vt:lpstr>Слайд 27</vt:lpstr>
      <vt:lpstr>Слайд 28</vt:lpstr>
      <vt:lpstr>Слайд 29</vt:lpstr>
      <vt:lpstr>На 2 место  специалисты ставят интеллектуальную готовность</vt:lpstr>
      <vt:lpstr>Слайд 31</vt:lpstr>
      <vt:lpstr>Слайд 32</vt:lpstr>
      <vt:lpstr>На 3 место специалисты ставят эмоционально-волевую готовность</vt:lpstr>
      <vt:lpstr>На 4 место специалисты ставят коммуникативную готовность</vt:lpstr>
      <vt:lpstr>На 5 место специалисты ставят педагогическую готовность</vt:lpstr>
      <vt:lpstr>Образ первоклассника</vt:lpstr>
      <vt:lpstr>Проблемы, возникающие при поступлении детей в школу</vt:lpstr>
      <vt:lpstr>Удачи  в воспитании  наших детей!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Психологическая    готовность</dc:title>
  <dc:creator>sveta</dc:creator>
  <cp:lastModifiedBy>User</cp:lastModifiedBy>
  <cp:revision>67</cp:revision>
  <dcterms:created xsi:type="dcterms:W3CDTF">2014-04-22T12:32:02Z</dcterms:created>
  <dcterms:modified xsi:type="dcterms:W3CDTF">2019-10-02T10:16:50Z</dcterms:modified>
</cp:coreProperties>
</file>