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diagrams/layout4.xml" ContentType="application/vnd.openxmlformats-officedocument.drawingml.diagram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</p:sldMasterIdLst>
  <p:sldIdLst>
    <p:sldId id="256" r:id="rId18"/>
    <p:sldId id="259" r:id="rId19"/>
    <p:sldId id="290" r:id="rId20"/>
    <p:sldId id="260" r:id="rId21"/>
    <p:sldId id="262" r:id="rId22"/>
    <p:sldId id="291" r:id="rId23"/>
    <p:sldId id="292" r:id="rId24"/>
    <p:sldId id="293" r:id="rId25"/>
    <p:sldId id="294" r:id="rId26"/>
    <p:sldId id="295" r:id="rId27"/>
    <p:sldId id="296" r:id="rId28"/>
    <p:sldId id="263" r:id="rId29"/>
    <p:sldId id="297" r:id="rId30"/>
    <p:sldId id="265" r:id="rId31"/>
    <p:sldId id="300" r:id="rId32"/>
    <p:sldId id="301" r:id="rId33"/>
    <p:sldId id="302" r:id="rId34"/>
    <p:sldId id="303" r:id="rId35"/>
    <p:sldId id="299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278" r:id="rId49"/>
    <p:sldId id="279" r:id="rId50"/>
    <p:sldId id="280" r:id="rId51"/>
    <p:sldId id="281" r:id="rId52"/>
    <p:sldId id="282" r:id="rId53"/>
    <p:sldId id="283" r:id="rId54"/>
    <p:sldId id="284" r:id="rId55"/>
    <p:sldId id="285" r:id="rId56"/>
    <p:sldId id="286" r:id="rId57"/>
    <p:sldId id="287" r:id="rId58"/>
    <p:sldId id="288" r:id="rId59"/>
  </p:sldIdLst>
  <p:sldSz cx="9144000" cy="6858000" type="screen4x3"/>
  <p:notesSz cx="6858000" cy="9144000"/>
  <p:custDataLst>
    <p:tags r:id="rId6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5F00"/>
    <a:srgbClr val="960000"/>
    <a:srgbClr val="3E4D1F"/>
    <a:srgbClr val="566B2B"/>
    <a:srgbClr val="FF6D09"/>
    <a:srgbClr val="680000"/>
    <a:srgbClr val="684D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2FF9E-7A48-49F0-94CB-EB242595FB7E}" type="doc">
      <dgm:prSet loTypeId="urn:microsoft.com/office/officeart/2005/8/layout/radial3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3C8C102-8974-4AB3-A0DA-E3A783EE84EF}" type="pres">
      <dgm:prSet presAssocID="{8B42FF9E-7A48-49F0-94CB-EB242595FB7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976278-1BC9-4D04-A10F-23DFE0A46EAC}" type="pres">
      <dgm:prSet presAssocID="{8B42FF9E-7A48-49F0-94CB-EB242595FB7E}" presName="radial" presStyleCnt="0">
        <dgm:presLayoutVars>
          <dgm:animLvl val="ctr"/>
        </dgm:presLayoutVars>
      </dgm:prSet>
      <dgm:spPr/>
    </dgm:pt>
  </dgm:ptLst>
  <dgm:cxnLst>
    <dgm:cxn modelId="{A7DA11F0-6346-473E-ADAE-D577038B9E57}" type="presOf" srcId="{8B42FF9E-7A48-49F0-94CB-EB242595FB7E}" destId="{F3C8C102-8974-4AB3-A0DA-E3A783EE84EF}" srcOrd="0" destOrd="0" presId="urn:microsoft.com/office/officeart/2005/8/layout/radial3"/>
    <dgm:cxn modelId="{2486081C-D9ED-411E-B9DA-B4A7343E39E0}" type="presParOf" srcId="{F3C8C102-8974-4AB3-A0DA-E3A783EE84EF}" destId="{9D976278-1BC9-4D04-A10F-23DFE0A46EAC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42FF9E-7A48-49F0-94CB-EB242595FB7E}" type="doc">
      <dgm:prSet loTypeId="urn:microsoft.com/office/officeart/2005/8/layout/radial3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91F80B8-3512-4ED9-9724-67930BE96BAF}">
      <dgm:prSet/>
      <dgm:spPr/>
      <dgm:t>
        <a:bodyPr/>
        <a:lstStyle/>
        <a:p>
          <a:r>
            <a:rPr lang="ru-RU" b="1" dirty="0" smtClean="0"/>
            <a:t>Образовательная среда</a:t>
          </a:r>
          <a:r>
            <a:rPr lang="ru-RU" dirty="0" smtClean="0"/>
            <a:t> – совокупность условий, целенаправленно создаваемых в целях обеспечения полноценного образования                      и развития                 детей.</a:t>
          </a:r>
          <a:endParaRPr lang="ru-RU" b="1" dirty="0" smtClean="0"/>
        </a:p>
      </dgm:t>
    </dgm:pt>
    <dgm:pt modelId="{EE778E37-0CAB-49BB-ABC8-552AE6377171}" type="parTrans" cxnId="{48D2086D-7D2A-4118-8703-5DC3F67E1172}">
      <dgm:prSet/>
      <dgm:spPr/>
      <dgm:t>
        <a:bodyPr/>
        <a:lstStyle/>
        <a:p>
          <a:endParaRPr lang="ru-RU"/>
        </a:p>
      </dgm:t>
    </dgm:pt>
    <dgm:pt modelId="{B6D6DAE9-D8FC-41EC-87FB-9C19DFC6690B}" type="sibTrans" cxnId="{48D2086D-7D2A-4118-8703-5DC3F67E1172}">
      <dgm:prSet/>
      <dgm:spPr/>
      <dgm:t>
        <a:bodyPr/>
        <a:lstStyle/>
        <a:p>
          <a:endParaRPr lang="ru-RU"/>
        </a:p>
      </dgm:t>
    </dgm:pt>
    <dgm:pt modelId="{7C498F1F-E30E-4719-94A5-7586D9DC32B1}">
      <dgm:prSet/>
      <dgm:spPr/>
      <dgm:t>
        <a:bodyPr/>
        <a:lstStyle/>
        <a:p>
          <a:r>
            <a:rPr lang="ru-RU" b="1" dirty="0" smtClean="0"/>
            <a:t>Развивающая предметно-пространственная среда</a:t>
          </a:r>
          <a:r>
            <a:rPr lang="ru-RU" dirty="0" smtClean="0"/>
            <a:t> – часть образовательной среды, представленная специально организованным пространством (помещениями, участком и т.п.), 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развития.</a:t>
          </a:r>
        </a:p>
      </dgm:t>
    </dgm:pt>
    <dgm:pt modelId="{34E2908D-CA49-4C30-B65D-F8388D2DD2DD}" type="parTrans" cxnId="{A38AC07B-6AF0-45C2-B1F6-C664B2C6CB72}">
      <dgm:prSet/>
      <dgm:spPr/>
      <dgm:t>
        <a:bodyPr/>
        <a:lstStyle/>
        <a:p>
          <a:endParaRPr lang="ru-RU"/>
        </a:p>
      </dgm:t>
    </dgm:pt>
    <dgm:pt modelId="{5534B3AE-AB7C-4D8F-8D45-228B0E07CD2F}" type="sibTrans" cxnId="{A38AC07B-6AF0-45C2-B1F6-C664B2C6CB72}">
      <dgm:prSet/>
      <dgm:spPr/>
      <dgm:t>
        <a:bodyPr/>
        <a:lstStyle/>
        <a:p>
          <a:endParaRPr lang="ru-RU"/>
        </a:p>
      </dgm:t>
    </dgm:pt>
    <dgm:pt modelId="{F3C8C102-8974-4AB3-A0DA-E3A783EE84EF}" type="pres">
      <dgm:prSet presAssocID="{8B42FF9E-7A48-49F0-94CB-EB242595FB7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976278-1BC9-4D04-A10F-23DFE0A46EAC}" type="pres">
      <dgm:prSet presAssocID="{8B42FF9E-7A48-49F0-94CB-EB242595FB7E}" presName="radial" presStyleCnt="0">
        <dgm:presLayoutVars>
          <dgm:animLvl val="ctr"/>
        </dgm:presLayoutVars>
      </dgm:prSet>
      <dgm:spPr/>
    </dgm:pt>
    <dgm:pt modelId="{B32F7E66-0F9F-4BA7-97B3-2FCA2932B0A0}" type="pres">
      <dgm:prSet presAssocID="{A91F80B8-3512-4ED9-9724-67930BE96BAF}" presName="centerShape" presStyleLbl="vennNode1" presStyleIdx="0" presStyleCnt="2" custScaleX="120787" custScaleY="113271" custLinFactNeighborX="-11421" custLinFactNeighborY="-18423"/>
      <dgm:spPr/>
      <dgm:t>
        <a:bodyPr/>
        <a:lstStyle/>
        <a:p>
          <a:endParaRPr lang="ru-RU"/>
        </a:p>
      </dgm:t>
    </dgm:pt>
    <dgm:pt modelId="{55938F17-69BB-48DD-AC5E-7F2896BD97D1}" type="pres">
      <dgm:prSet presAssocID="{7C498F1F-E30E-4719-94A5-7586D9DC32B1}" presName="node" presStyleLbl="vennNode1" presStyleIdx="1" presStyleCnt="2" custScaleX="202856" custScaleY="202751" custRadScaleRad="118798" custRadScaleInc="1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8AC07B-6AF0-45C2-B1F6-C664B2C6CB72}" srcId="{A91F80B8-3512-4ED9-9724-67930BE96BAF}" destId="{7C498F1F-E30E-4719-94A5-7586D9DC32B1}" srcOrd="0" destOrd="0" parTransId="{34E2908D-CA49-4C30-B65D-F8388D2DD2DD}" sibTransId="{5534B3AE-AB7C-4D8F-8D45-228B0E07CD2F}"/>
    <dgm:cxn modelId="{8B945065-2D83-46EE-8C78-864AF0CCD994}" type="presOf" srcId="{7C498F1F-E30E-4719-94A5-7586D9DC32B1}" destId="{55938F17-69BB-48DD-AC5E-7F2896BD97D1}" srcOrd="0" destOrd="0" presId="urn:microsoft.com/office/officeart/2005/8/layout/radial3"/>
    <dgm:cxn modelId="{AC80B77C-D1B8-42B7-B7FF-F1EABAFAC43E}" type="presOf" srcId="{A91F80B8-3512-4ED9-9724-67930BE96BAF}" destId="{B32F7E66-0F9F-4BA7-97B3-2FCA2932B0A0}" srcOrd="0" destOrd="0" presId="urn:microsoft.com/office/officeart/2005/8/layout/radial3"/>
    <dgm:cxn modelId="{48D2086D-7D2A-4118-8703-5DC3F67E1172}" srcId="{8B42FF9E-7A48-49F0-94CB-EB242595FB7E}" destId="{A91F80B8-3512-4ED9-9724-67930BE96BAF}" srcOrd="0" destOrd="0" parTransId="{EE778E37-0CAB-49BB-ABC8-552AE6377171}" sibTransId="{B6D6DAE9-D8FC-41EC-87FB-9C19DFC6690B}"/>
    <dgm:cxn modelId="{8B8CD0DA-D0C0-437C-93BB-8CAD053522FE}" type="presOf" srcId="{8B42FF9E-7A48-49F0-94CB-EB242595FB7E}" destId="{F3C8C102-8974-4AB3-A0DA-E3A783EE84EF}" srcOrd="0" destOrd="0" presId="urn:microsoft.com/office/officeart/2005/8/layout/radial3"/>
    <dgm:cxn modelId="{BF42BE53-DF4C-4B2F-AB5C-2FD6A4558667}" type="presParOf" srcId="{F3C8C102-8974-4AB3-A0DA-E3A783EE84EF}" destId="{9D976278-1BC9-4D04-A10F-23DFE0A46EAC}" srcOrd="0" destOrd="0" presId="urn:microsoft.com/office/officeart/2005/8/layout/radial3"/>
    <dgm:cxn modelId="{59B32C00-41D5-4C53-B0D6-1D6E415F23D7}" type="presParOf" srcId="{9D976278-1BC9-4D04-A10F-23DFE0A46EAC}" destId="{B32F7E66-0F9F-4BA7-97B3-2FCA2932B0A0}" srcOrd="0" destOrd="0" presId="urn:microsoft.com/office/officeart/2005/8/layout/radial3"/>
    <dgm:cxn modelId="{B8A91F7D-12B1-42A9-BDAD-D99F4A67227C}" type="presParOf" srcId="{9D976278-1BC9-4D04-A10F-23DFE0A46EAC}" destId="{55938F17-69BB-48DD-AC5E-7F2896BD97D1}" srcOrd="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A0BD1-3B14-4565-956D-01EECD0EA306}" type="doc">
      <dgm:prSet loTypeId="urn:microsoft.com/office/officeart/2005/8/layout/venn1" loCatId="relationship" qsTypeId="urn:microsoft.com/office/officeart/2005/8/quickstyle/3d3" qsCatId="3D" csTypeId="urn:microsoft.com/office/officeart/2005/8/colors/colorful2" csCatId="colorful" phldr="1"/>
      <dgm:spPr/>
    </dgm:pt>
    <dgm:pt modelId="{669BA4DC-0FAF-486B-951F-AE2A74E8BF99}">
      <dgm:prSet phldrT="[Текст]" custT="1"/>
      <dgm:spPr/>
      <dgm:t>
        <a:bodyPr/>
        <a:lstStyle/>
        <a:p>
          <a:r>
            <a:rPr lang="ru-RU" sz="2600" dirty="0" smtClean="0"/>
            <a:t>Комфортность и безопасность</a:t>
          </a:r>
          <a:endParaRPr lang="ru-RU" sz="2600" dirty="0"/>
        </a:p>
      </dgm:t>
    </dgm:pt>
    <dgm:pt modelId="{49FECBAB-BF36-497D-8487-5B06374D2DE8}" type="parTrans" cxnId="{2762C585-DABB-4D21-A8E0-7496AF3CED2D}">
      <dgm:prSet/>
      <dgm:spPr/>
      <dgm:t>
        <a:bodyPr/>
        <a:lstStyle/>
        <a:p>
          <a:endParaRPr lang="ru-RU"/>
        </a:p>
      </dgm:t>
    </dgm:pt>
    <dgm:pt modelId="{E03857AF-BDEB-40B4-9EC9-7DA19ACB0C18}" type="sibTrans" cxnId="{2762C585-DABB-4D21-A8E0-7496AF3CED2D}">
      <dgm:prSet/>
      <dgm:spPr/>
      <dgm:t>
        <a:bodyPr/>
        <a:lstStyle/>
        <a:p>
          <a:endParaRPr lang="ru-RU"/>
        </a:p>
      </dgm:t>
    </dgm:pt>
    <dgm:pt modelId="{26670B04-7136-4977-AA22-53213C47853A}">
      <dgm:prSet phldrT="[Текст]" custT="1"/>
      <dgm:spPr/>
      <dgm:t>
        <a:bodyPr/>
        <a:lstStyle/>
        <a:p>
          <a:r>
            <a:rPr lang="ru-RU" sz="2400" b="0" dirty="0" smtClean="0"/>
            <a:t>Обеспечение богатства сенсорных впечатлений</a:t>
          </a:r>
          <a:endParaRPr lang="ru-RU" sz="2400" b="0" dirty="0"/>
        </a:p>
      </dgm:t>
    </dgm:pt>
    <dgm:pt modelId="{71679735-550A-4C5B-A5AD-78FC7A39C131}" type="parTrans" cxnId="{63B0A476-9A41-47FE-9383-E2684BF82002}">
      <dgm:prSet/>
      <dgm:spPr/>
      <dgm:t>
        <a:bodyPr/>
        <a:lstStyle/>
        <a:p>
          <a:endParaRPr lang="ru-RU"/>
        </a:p>
      </dgm:t>
    </dgm:pt>
    <dgm:pt modelId="{FD28E0E6-D7E1-45C1-AC19-3E06389E75D1}" type="sibTrans" cxnId="{63B0A476-9A41-47FE-9383-E2684BF82002}">
      <dgm:prSet/>
      <dgm:spPr/>
      <dgm:t>
        <a:bodyPr/>
        <a:lstStyle/>
        <a:p>
          <a:endParaRPr lang="ru-RU"/>
        </a:p>
      </dgm:t>
    </dgm:pt>
    <dgm:pt modelId="{C0C0B568-8818-47B6-A541-214A1FDC6159}">
      <dgm:prSet phldrT="[Текст]" custT="1"/>
      <dgm:spPr/>
      <dgm:t>
        <a:bodyPr/>
        <a:lstStyle/>
        <a:p>
          <a:r>
            <a:rPr lang="ru-RU" sz="2400" b="0" dirty="0" smtClean="0"/>
            <a:t>Обеспечение возможности для исследования </a:t>
          </a:r>
          <a:endParaRPr lang="ru-RU" sz="2400" b="0" dirty="0"/>
        </a:p>
      </dgm:t>
    </dgm:pt>
    <dgm:pt modelId="{D6E4EAAC-0186-4718-99F8-BB54E5A32E92}" type="parTrans" cxnId="{0CFF1581-EA9E-422F-962F-B9F6E94006C1}">
      <dgm:prSet/>
      <dgm:spPr/>
      <dgm:t>
        <a:bodyPr/>
        <a:lstStyle/>
        <a:p>
          <a:endParaRPr lang="ru-RU"/>
        </a:p>
      </dgm:t>
    </dgm:pt>
    <dgm:pt modelId="{B650E0E5-9703-47FF-9B08-9D157BB1C305}" type="sibTrans" cxnId="{0CFF1581-EA9E-422F-962F-B9F6E94006C1}">
      <dgm:prSet/>
      <dgm:spPr/>
      <dgm:t>
        <a:bodyPr/>
        <a:lstStyle/>
        <a:p>
          <a:endParaRPr lang="ru-RU"/>
        </a:p>
      </dgm:t>
    </dgm:pt>
    <dgm:pt modelId="{225363F1-5D37-43CE-8AF9-2D273083DCA4}" type="pres">
      <dgm:prSet presAssocID="{A5AA0BD1-3B14-4565-956D-01EECD0EA306}" presName="compositeShape" presStyleCnt="0">
        <dgm:presLayoutVars>
          <dgm:chMax val="7"/>
          <dgm:dir/>
          <dgm:resizeHandles val="exact"/>
        </dgm:presLayoutVars>
      </dgm:prSet>
      <dgm:spPr/>
    </dgm:pt>
    <dgm:pt modelId="{FBFD0CF5-3F89-4BC1-9247-95B2B5579E06}" type="pres">
      <dgm:prSet presAssocID="{669BA4DC-0FAF-486B-951F-AE2A74E8BF99}" presName="circ1" presStyleLbl="vennNode1" presStyleIdx="0" presStyleCnt="3" custLinFactNeighborX="-70" custLinFactNeighborY="-4424"/>
      <dgm:spPr/>
      <dgm:t>
        <a:bodyPr/>
        <a:lstStyle/>
        <a:p>
          <a:endParaRPr lang="ru-RU"/>
        </a:p>
      </dgm:t>
    </dgm:pt>
    <dgm:pt modelId="{50A9C5E5-21BC-4F30-A764-FCB0C8A785D8}" type="pres">
      <dgm:prSet presAssocID="{669BA4DC-0FAF-486B-951F-AE2A74E8BF9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5F30E-A802-411F-862A-F127FAC503C1}" type="pres">
      <dgm:prSet presAssocID="{26670B04-7136-4977-AA22-53213C47853A}" presName="circ2" presStyleLbl="vennNode1" presStyleIdx="1" presStyleCnt="3" custLinFactNeighborX="661" custLinFactNeighborY="942"/>
      <dgm:spPr/>
      <dgm:t>
        <a:bodyPr/>
        <a:lstStyle/>
        <a:p>
          <a:endParaRPr lang="ru-RU"/>
        </a:p>
      </dgm:t>
    </dgm:pt>
    <dgm:pt modelId="{74464AE5-AD17-4352-AA3C-9DF67FBAD670}" type="pres">
      <dgm:prSet presAssocID="{26670B04-7136-4977-AA22-53213C47853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132A1-9D3A-40C2-AF1C-2F854214CBC8}" type="pres">
      <dgm:prSet presAssocID="{C0C0B568-8818-47B6-A541-214A1FDC6159}" presName="circ3" presStyleLbl="vennNode1" presStyleIdx="2" presStyleCnt="3" custLinFactNeighborX="-1430" custLinFactNeighborY="2083"/>
      <dgm:spPr/>
      <dgm:t>
        <a:bodyPr/>
        <a:lstStyle/>
        <a:p>
          <a:endParaRPr lang="ru-RU"/>
        </a:p>
      </dgm:t>
    </dgm:pt>
    <dgm:pt modelId="{DC8FA6D1-1D09-4FCF-8779-61834DEAB589}" type="pres">
      <dgm:prSet presAssocID="{C0C0B568-8818-47B6-A541-214A1FDC615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009A3F-F747-4DCD-A9F9-0E9C5276909F}" type="presOf" srcId="{C0C0B568-8818-47B6-A541-214A1FDC6159}" destId="{DC8FA6D1-1D09-4FCF-8779-61834DEAB589}" srcOrd="1" destOrd="0" presId="urn:microsoft.com/office/officeart/2005/8/layout/venn1"/>
    <dgm:cxn modelId="{0CFF1581-EA9E-422F-962F-B9F6E94006C1}" srcId="{A5AA0BD1-3B14-4565-956D-01EECD0EA306}" destId="{C0C0B568-8818-47B6-A541-214A1FDC6159}" srcOrd="2" destOrd="0" parTransId="{D6E4EAAC-0186-4718-99F8-BB54E5A32E92}" sibTransId="{B650E0E5-9703-47FF-9B08-9D157BB1C305}"/>
    <dgm:cxn modelId="{6C6C2EBD-3985-485F-BB10-D1DCA7F4F47B}" type="presOf" srcId="{A5AA0BD1-3B14-4565-956D-01EECD0EA306}" destId="{225363F1-5D37-43CE-8AF9-2D273083DCA4}" srcOrd="0" destOrd="0" presId="urn:microsoft.com/office/officeart/2005/8/layout/venn1"/>
    <dgm:cxn modelId="{1FEF2E52-805B-4433-BD60-F49C6171F011}" type="presOf" srcId="{669BA4DC-0FAF-486B-951F-AE2A74E8BF99}" destId="{50A9C5E5-21BC-4F30-A764-FCB0C8A785D8}" srcOrd="1" destOrd="0" presId="urn:microsoft.com/office/officeart/2005/8/layout/venn1"/>
    <dgm:cxn modelId="{E6D1B34E-E8E9-4146-BB7E-36FA4A291102}" type="presOf" srcId="{669BA4DC-0FAF-486B-951F-AE2A74E8BF99}" destId="{FBFD0CF5-3F89-4BC1-9247-95B2B5579E06}" srcOrd="0" destOrd="0" presId="urn:microsoft.com/office/officeart/2005/8/layout/venn1"/>
    <dgm:cxn modelId="{4B14446E-4E4D-4A7F-AE66-2A2A6BA5C3C5}" type="presOf" srcId="{C0C0B568-8818-47B6-A541-214A1FDC6159}" destId="{78A132A1-9D3A-40C2-AF1C-2F854214CBC8}" srcOrd="0" destOrd="0" presId="urn:microsoft.com/office/officeart/2005/8/layout/venn1"/>
    <dgm:cxn modelId="{C416106E-8BC5-47D8-9019-B124DDF6010C}" type="presOf" srcId="{26670B04-7136-4977-AA22-53213C47853A}" destId="{D1B5F30E-A802-411F-862A-F127FAC503C1}" srcOrd="0" destOrd="0" presId="urn:microsoft.com/office/officeart/2005/8/layout/venn1"/>
    <dgm:cxn modelId="{2762C585-DABB-4D21-A8E0-7496AF3CED2D}" srcId="{A5AA0BD1-3B14-4565-956D-01EECD0EA306}" destId="{669BA4DC-0FAF-486B-951F-AE2A74E8BF99}" srcOrd="0" destOrd="0" parTransId="{49FECBAB-BF36-497D-8487-5B06374D2DE8}" sibTransId="{E03857AF-BDEB-40B4-9EC9-7DA19ACB0C18}"/>
    <dgm:cxn modelId="{63B0A476-9A41-47FE-9383-E2684BF82002}" srcId="{A5AA0BD1-3B14-4565-956D-01EECD0EA306}" destId="{26670B04-7136-4977-AA22-53213C47853A}" srcOrd="1" destOrd="0" parTransId="{71679735-550A-4C5B-A5AD-78FC7A39C131}" sibTransId="{FD28E0E6-D7E1-45C1-AC19-3E06389E75D1}"/>
    <dgm:cxn modelId="{655E6F2A-01D4-43DE-AEA5-1FB1968D930B}" type="presOf" srcId="{26670B04-7136-4977-AA22-53213C47853A}" destId="{74464AE5-AD17-4352-AA3C-9DF67FBAD670}" srcOrd="1" destOrd="0" presId="urn:microsoft.com/office/officeart/2005/8/layout/venn1"/>
    <dgm:cxn modelId="{E01B5C27-C6BD-4949-BB17-5543C8EE38DC}" type="presParOf" srcId="{225363F1-5D37-43CE-8AF9-2D273083DCA4}" destId="{FBFD0CF5-3F89-4BC1-9247-95B2B5579E06}" srcOrd="0" destOrd="0" presId="urn:microsoft.com/office/officeart/2005/8/layout/venn1"/>
    <dgm:cxn modelId="{BCC58847-3A2E-42C3-92C8-13F651D99343}" type="presParOf" srcId="{225363F1-5D37-43CE-8AF9-2D273083DCA4}" destId="{50A9C5E5-21BC-4F30-A764-FCB0C8A785D8}" srcOrd="1" destOrd="0" presId="urn:microsoft.com/office/officeart/2005/8/layout/venn1"/>
    <dgm:cxn modelId="{F331DB3C-746F-4440-AF30-F7B9DAC8C298}" type="presParOf" srcId="{225363F1-5D37-43CE-8AF9-2D273083DCA4}" destId="{D1B5F30E-A802-411F-862A-F127FAC503C1}" srcOrd="2" destOrd="0" presId="urn:microsoft.com/office/officeart/2005/8/layout/venn1"/>
    <dgm:cxn modelId="{E2F56174-4172-4BDA-A68F-56F6C09863EB}" type="presParOf" srcId="{225363F1-5D37-43CE-8AF9-2D273083DCA4}" destId="{74464AE5-AD17-4352-AA3C-9DF67FBAD670}" srcOrd="3" destOrd="0" presId="urn:microsoft.com/office/officeart/2005/8/layout/venn1"/>
    <dgm:cxn modelId="{174B5220-F9F4-4FB8-86E9-053F6259D31A}" type="presParOf" srcId="{225363F1-5D37-43CE-8AF9-2D273083DCA4}" destId="{78A132A1-9D3A-40C2-AF1C-2F854214CBC8}" srcOrd="4" destOrd="0" presId="urn:microsoft.com/office/officeart/2005/8/layout/venn1"/>
    <dgm:cxn modelId="{05455D43-7D43-46AF-9489-2B21BC564851}" type="presParOf" srcId="{225363F1-5D37-43CE-8AF9-2D273083DCA4}" destId="{DC8FA6D1-1D09-4FCF-8779-61834DEAB58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AA0BD1-3B14-4565-956D-01EECD0EA306}" type="doc">
      <dgm:prSet loTypeId="urn:microsoft.com/office/officeart/2005/8/layout/venn1" loCatId="relationship" qsTypeId="urn:microsoft.com/office/officeart/2005/8/quickstyle/3d3" qsCatId="3D" csTypeId="urn:microsoft.com/office/officeart/2005/8/colors/colorful2" csCatId="colorful" phldr="1"/>
      <dgm:spPr/>
    </dgm:pt>
    <dgm:pt modelId="{225363F1-5D37-43CE-8AF9-2D273083DCA4}" type="pres">
      <dgm:prSet presAssocID="{A5AA0BD1-3B14-4565-956D-01EECD0EA306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DEBB6985-48F6-4978-9420-1953ECC782E2}" type="presOf" srcId="{A5AA0BD1-3B14-4565-956D-01EECD0EA306}" destId="{225363F1-5D37-43CE-8AF9-2D273083DCA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2F7E66-0F9F-4BA7-97B3-2FCA2932B0A0}">
      <dsp:nvSpPr>
        <dsp:cNvPr id="0" name=""/>
        <dsp:cNvSpPr/>
      </dsp:nvSpPr>
      <dsp:spPr>
        <a:xfrm>
          <a:off x="0" y="0"/>
          <a:ext cx="5191908" cy="486884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Образовательная среда</a:t>
          </a:r>
          <a:r>
            <a:rPr lang="ru-RU" sz="2600" kern="1200" dirty="0" smtClean="0"/>
            <a:t> – совокупность условий, целенаправленно создаваемых в целях обеспечения полноценного образования                      и развития                 детей.</a:t>
          </a:r>
          <a:endParaRPr lang="ru-RU" sz="2600" b="1" kern="1200" dirty="0" smtClean="0"/>
        </a:p>
      </dsp:txBody>
      <dsp:txXfrm>
        <a:off x="0" y="0"/>
        <a:ext cx="5191908" cy="4868840"/>
      </dsp:txXfrm>
    </dsp:sp>
    <dsp:sp modelId="{55938F17-69BB-48DD-AC5E-7F2896BD97D1}">
      <dsp:nvSpPr>
        <dsp:cNvPr id="0" name=""/>
        <dsp:cNvSpPr/>
      </dsp:nvSpPr>
      <dsp:spPr>
        <a:xfrm>
          <a:off x="4248495" y="1224060"/>
          <a:ext cx="4359781" cy="4357524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Развивающая предметно-пространственная среда</a:t>
          </a:r>
          <a:r>
            <a:rPr lang="ru-RU" sz="1500" kern="1200" dirty="0" smtClean="0"/>
            <a:t> – часть образовательной среды, представленная специально организованным пространством (помещениями, участком и т.п.), 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развития.</a:t>
          </a:r>
        </a:p>
      </dsp:txBody>
      <dsp:txXfrm>
        <a:off x="4248495" y="1224060"/>
        <a:ext cx="4359781" cy="43575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FD0CF5-3F89-4BC1-9247-95B2B5579E06}">
      <dsp:nvSpPr>
        <dsp:cNvPr id="0" name=""/>
        <dsp:cNvSpPr/>
      </dsp:nvSpPr>
      <dsp:spPr>
        <a:xfrm>
          <a:off x="2035570" y="0"/>
          <a:ext cx="3077006" cy="30770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Комфортность и безопасность</a:t>
          </a:r>
          <a:endParaRPr lang="ru-RU" sz="2600" kern="1200" dirty="0"/>
        </a:p>
      </dsp:txBody>
      <dsp:txXfrm>
        <a:off x="2445838" y="538476"/>
        <a:ext cx="2256471" cy="1384652"/>
      </dsp:txXfrm>
    </dsp:sp>
    <dsp:sp modelId="{D1B5F30E-A802-411F-862A-F127FAC503C1}">
      <dsp:nvSpPr>
        <dsp:cNvPr id="0" name=""/>
        <dsp:cNvSpPr/>
      </dsp:nvSpPr>
      <dsp:spPr>
        <a:xfrm>
          <a:off x="3168350" y="2016218"/>
          <a:ext cx="3077006" cy="3077006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Обеспечение богатства сенсорных впечатлений</a:t>
          </a:r>
          <a:endParaRPr lang="ru-RU" sz="2400" b="0" kern="1200" dirty="0"/>
        </a:p>
      </dsp:txBody>
      <dsp:txXfrm>
        <a:off x="4109401" y="2811112"/>
        <a:ext cx="1846203" cy="1692353"/>
      </dsp:txXfrm>
    </dsp:sp>
    <dsp:sp modelId="{78A132A1-9D3A-40C2-AF1C-2F854214CBC8}">
      <dsp:nvSpPr>
        <dsp:cNvPr id="0" name=""/>
        <dsp:cNvSpPr/>
      </dsp:nvSpPr>
      <dsp:spPr>
        <a:xfrm>
          <a:off x="883437" y="2051327"/>
          <a:ext cx="3077006" cy="3077006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Обеспечение возможности для исследования </a:t>
          </a:r>
          <a:endParaRPr lang="ru-RU" sz="2400" b="0" kern="1200" dirty="0"/>
        </a:p>
      </dsp:txBody>
      <dsp:txXfrm>
        <a:off x="1173188" y="2846220"/>
        <a:ext cx="1846203" cy="169235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4481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9727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1955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0613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1661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0995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1334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926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4383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14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127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4481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9727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1955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0613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1661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0995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1334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926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43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8546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1470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127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4481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9727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195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0613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1661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0995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1334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92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809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4383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1470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127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4481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9727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1955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0613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16617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0995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13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47787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926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4383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1470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127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44815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9727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1955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0613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1661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099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25800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13346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9261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4383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1470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127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4481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9727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19556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0613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166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99589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0995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1334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926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43833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14706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127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44815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97274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19556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061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10048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1661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09958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13346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9261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43833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14706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1277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94496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42394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559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33956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829925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229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6957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00688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725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1054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04824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848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602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6271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946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5701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428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4073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1458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2824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939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0316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488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821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97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3400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975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895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3738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991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8278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9189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70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761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313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1379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241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742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999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7856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3601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293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63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539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6835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143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1778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993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279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9992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78567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3601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29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6379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5395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683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1433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17786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9931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279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9992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78567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36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2939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6379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539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6835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1433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1778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9931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279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9992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785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3601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2939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6379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5395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6835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1433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17786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9931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279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99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78567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3601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2939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6379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5395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6835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1433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17786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9931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2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61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011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32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015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5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5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5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5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5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052736"/>
            <a:ext cx="6552728" cy="16836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80000"/>
                </a:solidFill>
              </a:rPr>
              <a:t>Развивающая предметно-пространственная среда</a:t>
            </a:r>
            <a:endParaRPr lang="ru-RU" b="1" dirty="0">
              <a:solidFill>
                <a:srgbClr val="68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2924944"/>
            <a:ext cx="5904656" cy="3456384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>
                <a:solidFill>
                  <a:srgbClr val="FF6D09"/>
                </a:solidFill>
              </a:rPr>
              <a:t>В соответствии  ФГОС ДО </a:t>
            </a:r>
          </a:p>
          <a:p>
            <a:pPr algn="r"/>
            <a:r>
              <a:rPr lang="ru-RU" sz="2800" dirty="0" smtClean="0">
                <a:solidFill>
                  <a:srgbClr val="FF6D09"/>
                </a:solidFill>
              </a:rPr>
              <a:t> </a:t>
            </a:r>
          </a:p>
          <a:p>
            <a:pPr algn="r"/>
            <a:endParaRPr lang="ru-RU" sz="2400" dirty="0" smtClean="0">
              <a:solidFill>
                <a:srgbClr val="FF6D09"/>
              </a:solidFill>
            </a:endParaRPr>
          </a:p>
          <a:p>
            <a:pPr algn="r"/>
            <a:endParaRPr lang="ru-RU" sz="2400" dirty="0" smtClean="0">
              <a:solidFill>
                <a:srgbClr val="FF6D09"/>
              </a:solidFill>
            </a:endParaRPr>
          </a:p>
          <a:p>
            <a:pPr algn="r"/>
            <a:r>
              <a:rPr lang="ru-RU" sz="2400" dirty="0" smtClean="0">
                <a:solidFill>
                  <a:srgbClr val="FF6D09"/>
                </a:solidFill>
              </a:rPr>
              <a:t>МБДОУ «Детский сад №13»</a:t>
            </a:r>
          </a:p>
          <a:p>
            <a:pPr algn="r"/>
            <a:r>
              <a:rPr lang="ru-RU" sz="2400" dirty="0" err="1" smtClean="0">
                <a:solidFill>
                  <a:srgbClr val="FF6D09"/>
                </a:solidFill>
              </a:rPr>
              <a:t>Микулец</a:t>
            </a:r>
            <a:r>
              <a:rPr lang="ru-RU" sz="2400" dirty="0" smtClean="0">
                <a:solidFill>
                  <a:srgbClr val="FF6D09"/>
                </a:solidFill>
              </a:rPr>
              <a:t> Н.В.</a:t>
            </a:r>
            <a:endParaRPr lang="ru-RU" sz="2400" dirty="0">
              <a:solidFill>
                <a:srgbClr val="FF6D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381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566B2B"/>
                </a:solidFill>
              </a:rPr>
              <a:t>Доступность среды предполагает:</a:t>
            </a:r>
            <a:endParaRPr lang="ru-RU" sz="3200" b="1" dirty="0">
              <a:solidFill>
                <a:srgbClr val="566B2B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03648" y="1556792"/>
            <a:ext cx="5976664" cy="446449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960000"/>
                </a:solidFill>
              </a:rPr>
              <a:t>Доступность для воспитанников всех помещений, где осуществляется образовательная деятельность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960000"/>
                </a:solidFill>
              </a:rPr>
              <a:t>Свободный доступ к играм, игрушкам, пособиям, обеспечивающим все виды детской активности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960000"/>
                </a:solidFill>
              </a:rPr>
              <a:t>Исправность и сохранность материалов и оборудования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ru-RU" sz="3600" dirty="0">
              <a:solidFill>
                <a:srgbClr val="68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9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381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566B2B"/>
                </a:solidFill>
              </a:rPr>
              <a:t>Безопасность среды предполагает:</a:t>
            </a:r>
            <a:endParaRPr lang="ru-RU" sz="3200" b="1" dirty="0">
              <a:solidFill>
                <a:srgbClr val="566B2B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47664" y="1484784"/>
            <a:ext cx="5976664" cy="43924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Соответствие всех её элементов по обеспечению надёжности и безопасности их использования;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На всё оборудование и игрушки должны быть сертификаты и декларации соответствия.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ru-RU" sz="3600" dirty="0">
              <a:solidFill>
                <a:srgbClr val="68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9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E4D1F"/>
                </a:solidFill>
              </a:rPr>
              <a:t>Характеристики развивающей предметно-пространственной среды: </a:t>
            </a:r>
            <a:endParaRPr lang="ru-RU" sz="2800" b="1" dirty="0">
              <a:solidFill>
                <a:srgbClr val="3E4D1F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945490285"/>
              </p:ext>
            </p:extLst>
          </p:nvPr>
        </p:nvGraphicFramePr>
        <p:xfrm>
          <a:off x="1187624" y="1340768"/>
          <a:ext cx="715245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236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3E4D1F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945490285"/>
              </p:ext>
            </p:extLst>
          </p:nvPr>
        </p:nvGraphicFramePr>
        <p:xfrm>
          <a:off x="1187624" y="1340768"/>
          <a:ext cx="715245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Рисунок 211" descr="Модель развивающей среды для детей старшего дошкольного возраст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332656"/>
            <a:ext cx="72008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236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960000"/>
                </a:solidFill>
              </a:rPr>
              <a:t>Примерные центры, которые должны быть созданы  в группе по образовательным областям в свете требований ФГОС</a:t>
            </a:r>
            <a:endParaRPr lang="ru-RU" sz="2400" b="1" dirty="0">
              <a:solidFill>
                <a:srgbClr val="566B2B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808" y="1196753"/>
            <a:ext cx="384240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221088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576" y="1268760"/>
            <a:ext cx="4288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E4D1F"/>
                </a:solidFill>
              </a:rPr>
              <a:t>Социально-коммуникативное </a:t>
            </a:r>
          </a:p>
          <a:p>
            <a:r>
              <a:rPr lang="ru-RU" sz="2400" b="1" dirty="0" smtClean="0">
                <a:solidFill>
                  <a:srgbClr val="3E4D1F"/>
                </a:solidFill>
              </a:rPr>
              <a:t>                    развитие:</a:t>
            </a:r>
            <a:endParaRPr lang="ru-RU" sz="2400" b="1" dirty="0">
              <a:solidFill>
                <a:srgbClr val="3E4D1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1328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Центр ППД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Центр пожарной безопасности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Центр труда, уголок дежурств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Центр активности (центр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сюжетно-ролевых игр)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246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60000"/>
                </a:solidFill>
              </a:rPr>
              <a:t>Познавательное развитие:</a:t>
            </a:r>
            <a:endParaRPr lang="ru-RU" sz="3200" b="1" dirty="0">
              <a:solidFill>
                <a:srgbClr val="96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26876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solidFill>
                <a:srgbClr val="3E4D1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98072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Центр «Мы познаём мир» или Уголок краеведения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Центр сенсорного развития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Центр конструктивной деятельности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Центр математического развития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Центр экспериментирования</a:t>
            </a:r>
          </a:p>
        </p:txBody>
      </p:sp>
      <p:pic>
        <p:nvPicPr>
          <p:cNvPr id="9" name="Picture 7" descr="getImag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2852936"/>
            <a:ext cx="2794000" cy="3724275"/>
          </a:xfrm>
        </p:spPr>
      </p:pic>
      <p:pic>
        <p:nvPicPr>
          <p:cNvPr id="4098" name="Рисунок 172" descr="Организация предметно-развивающей среды в группе раннего возраста - Для воспитателей детских садов - Мааам.р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05064"/>
            <a:ext cx="43204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246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Речевое развитие: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26876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solidFill>
                <a:srgbClr val="3E4D1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050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Центр речевого развития или уголок речи грамотности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Центр «Будем говорить правильно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Центр «Здравствуй, книжка!»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Логопедический уголок</a:t>
            </a:r>
          </a:p>
        </p:txBody>
      </p:sp>
      <p:pic>
        <p:nvPicPr>
          <p:cNvPr id="2050" name="Рисунок 121" descr="Cайт МБДОУ 46 - Интерьер садик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052736"/>
            <a:ext cx="47525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246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60000"/>
                </a:solidFill>
              </a:rPr>
              <a:t>Художественно-эстетическое развитие включает:</a:t>
            </a:r>
            <a:endParaRPr lang="ru-RU" sz="3200" b="1" dirty="0">
              <a:solidFill>
                <a:srgbClr val="96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26876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solidFill>
                <a:srgbClr val="3E4D1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134076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Центр </a:t>
            </a:r>
            <a:r>
              <a:rPr lang="ru-RU" sz="3200" dirty="0" err="1" smtClean="0"/>
              <a:t>изодеятельности</a:t>
            </a:r>
            <a:r>
              <a:rPr lang="ru-RU" sz="3200" dirty="0" smtClean="0"/>
              <a:t> или уголок творчества «Умелые руки»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Центр музыкально-театрализованной деятельности</a:t>
            </a:r>
          </a:p>
        </p:txBody>
      </p:sp>
      <p:pic>
        <p:nvPicPr>
          <p:cNvPr id="3074" name="Рисунок 151" descr="Центры детского развития в - Мобильные игры: скачай и развлекайся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396044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246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60000"/>
                </a:solidFill>
              </a:rPr>
              <a:t>Физическое развитие:</a:t>
            </a:r>
            <a:endParaRPr lang="ru-RU" sz="3200" b="1" dirty="0">
              <a:solidFill>
                <a:srgbClr val="96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26876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solidFill>
                <a:srgbClr val="3E4D1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11247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Центр физического развития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Центр сохранения здоровья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Спортивный уголок «Будь здоров!»</a:t>
            </a:r>
          </a:p>
        </p:txBody>
      </p:sp>
      <p:pic>
        <p:nvPicPr>
          <p:cNvPr id="5122" name="Рисунок 187" descr="Физическая культура Детский сад 3 &quot;Белочка&quot;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140968"/>
            <a:ext cx="439248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246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Уголок для ролевых игр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808" y="1196753"/>
            <a:ext cx="384240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694890"/>
            <a:ext cx="4464496" cy="297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142746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246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63408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/>
              <a:t>«Нет такой стороны воспитания, на которую обстановка не оказывала бы влияние, нет способности, которая находилась бы в прямой зависимости от непосредственно окружающего ребёнка конкретного мира.</a:t>
            </a:r>
            <a:br>
              <a:rPr lang="ru-RU" sz="2700" dirty="0" smtClean="0"/>
            </a:br>
            <a:r>
              <a:rPr lang="ru-RU" sz="2700" dirty="0" smtClean="0"/>
              <a:t>	Тот, кому удастся создать такую обстановку, облегчит свой труд в высшей степени. Среди неё ребёнок будет жить – развиваться собственно самодовлеющей жизнью, его духовный рост будет совершенствоваться из самого себя, от природы…»</a:t>
            </a:r>
            <a:br>
              <a:rPr lang="ru-RU" sz="2700" dirty="0" smtClean="0"/>
            </a:br>
            <a:r>
              <a:rPr lang="ru-RU" sz="2700" dirty="0" smtClean="0"/>
              <a:t>						              </a:t>
            </a:r>
            <a:br>
              <a:rPr lang="ru-RU" sz="2700" dirty="0" smtClean="0"/>
            </a:br>
            <a:r>
              <a:rPr lang="ru-RU" sz="2700" dirty="0" smtClean="0"/>
              <a:t>Е.И. Тихеева </a:t>
            </a:r>
            <a:endParaRPr lang="ru-RU" sz="2700" b="1" dirty="0">
              <a:solidFill>
                <a:srgbClr val="3E4D1F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751421262"/>
              </p:ext>
            </p:extLst>
          </p:nvPr>
        </p:nvGraphicFramePr>
        <p:xfrm>
          <a:off x="755576" y="6669360"/>
          <a:ext cx="799288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Книжный уголок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268760"/>
            <a:ext cx="6912768" cy="449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423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280" y="274638"/>
            <a:ext cx="7715200" cy="77809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Зона для </a:t>
            </a:r>
            <a:r>
              <a:rPr lang="ru-RU" sz="4000" b="1" dirty="0" smtClean="0">
                <a:solidFill>
                  <a:srgbClr val="566B2B"/>
                </a:solidFill>
              </a:rPr>
              <a:t>настольно-печатных </a:t>
            </a:r>
            <a:r>
              <a:rPr lang="ru-RU" sz="4000" b="1" dirty="0">
                <a:solidFill>
                  <a:srgbClr val="566B2B"/>
                </a:solidFill>
              </a:rPr>
              <a:t>игр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176" y="1458162"/>
            <a:ext cx="6372200" cy="477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423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280" y="274638"/>
            <a:ext cx="7715200" cy="77809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Уголок природы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124744"/>
            <a:ext cx="681675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19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632848" cy="70609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Спортивный уголок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4" y="1196752"/>
            <a:ext cx="405045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11560"/>
            <a:ext cx="3713989" cy="2785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256" y="4018756"/>
            <a:ext cx="3438128" cy="257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19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280" y="274638"/>
            <a:ext cx="7715200" cy="77809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Центр экспериментирования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00" y="2420888"/>
            <a:ext cx="2717287" cy="407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344" y="1242138"/>
            <a:ext cx="5796136" cy="434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19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04" y="274638"/>
            <a:ext cx="6563072" cy="77809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Уголок конструирования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448352"/>
            <a:ext cx="5976664" cy="447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19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Как не надо оформлять группу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048" y="1345586"/>
            <a:ext cx="6906344" cy="5179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196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Как не надо оформлять группу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628800"/>
            <a:ext cx="6264696" cy="442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958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Как не надо оформлять группу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268760"/>
            <a:ext cx="662473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958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Как не надо оформлять группу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17" y="1467508"/>
            <a:ext cx="7171765" cy="4625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958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3E4D1F"/>
                </a:solidFill>
              </a:rPr>
              <a:t>Что же это такое?</a:t>
            </a:r>
            <a:endParaRPr lang="ru-RU" sz="3600" b="1" dirty="0">
              <a:solidFill>
                <a:srgbClr val="3E4D1F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751421262"/>
              </p:ext>
            </p:extLst>
          </p:nvPr>
        </p:nvGraphicFramePr>
        <p:xfrm>
          <a:off x="251520" y="836712"/>
          <a:ext cx="864096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Как не надо оформлять группу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315652"/>
            <a:ext cx="6658225" cy="499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958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Современный детский сад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88" y="1008112"/>
            <a:ext cx="745232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958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Современный детский сад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34734"/>
            <a:ext cx="7416824" cy="556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Современный детский сад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052736"/>
            <a:ext cx="745232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Современный детский сад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052736"/>
            <a:ext cx="7344816" cy="550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Современный детский сад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80728"/>
            <a:ext cx="745232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Современный детский сад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18102"/>
            <a:ext cx="7572333" cy="567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566B2B"/>
                </a:solidFill>
              </a:rPr>
              <a:t>Современный детский сад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98730"/>
            <a:ext cx="7464829" cy="5598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Современный детский сад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72108"/>
            <a:ext cx="7500325" cy="562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135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Современный детский сад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08720"/>
            <a:ext cx="7584843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063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E4D1F"/>
                </a:solidFill>
              </a:rPr>
              <a:t>Развивающая предметно-пространственная среда должна обеспечивать:</a:t>
            </a:r>
            <a:endParaRPr lang="ru-RU" sz="2800" b="1" dirty="0">
              <a:solidFill>
                <a:srgbClr val="3E4D1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1268760"/>
            <a:ext cx="7416824" cy="5328592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Условия </a:t>
            </a:r>
            <a:r>
              <a:rPr lang="ru-RU" sz="1800" dirty="0" smtClean="0"/>
              <a:t>(материалы, оборудование) </a:t>
            </a:r>
            <a:r>
              <a:rPr lang="ru-RU" sz="2400" dirty="0" smtClean="0"/>
              <a:t>для развития детей в соответствии с особенностями каждого возрастного этапа и учёта их развития;</a:t>
            </a:r>
          </a:p>
          <a:p>
            <a:r>
              <a:rPr lang="ru-RU" sz="2400" dirty="0" smtClean="0"/>
              <a:t>возможность </a:t>
            </a:r>
            <a:r>
              <a:rPr lang="ru-RU" sz="2400" dirty="0"/>
              <a:t>общения и совместной деятельности детей </a:t>
            </a:r>
            <a:r>
              <a:rPr lang="ru-RU" sz="2400" dirty="0" smtClean="0"/>
              <a:t>и взрослых;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озможность двигательной </a:t>
            </a:r>
            <a:r>
              <a:rPr lang="ru-RU" sz="2400" dirty="0"/>
              <a:t>активности </a:t>
            </a:r>
            <a:r>
              <a:rPr lang="ru-RU" sz="2400" dirty="0" smtClean="0"/>
              <a:t>детей;</a:t>
            </a:r>
          </a:p>
          <a:p>
            <a:r>
              <a:rPr lang="ru-RU" sz="2400" dirty="0"/>
              <a:t>возможности для </a:t>
            </a:r>
            <a:r>
              <a:rPr lang="ru-RU" sz="2400" dirty="0" smtClean="0"/>
              <a:t>уединения.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3E4D1F"/>
                </a:solidFill>
              </a:rPr>
              <a:t>А также:</a:t>
            </a:r>
          </a:p>
          <a:p>
            <a:r>
              <a:rPr lang="ru-RU" sz="2400" dirty="0"/>
              <a:t>реализацию различных образовательных программ;</a:t>
            </a:r>
          </a:p>
          <a:p>
            <a:r>
              <a:rPr lang="ru-RU" sz="2400" dirty="0" smtClean="0"/>
              <a:t>условия для инклюзивного образования (если предусмотрено);</a:t>
            </a:r>
          </a:p>
          <a:p>
            <a:r>
              <a:rPr lang="ru-RU" sz="2400" dirty="0"/>
              <a:t>учет национально-культурных, климатических </a:t>
            </a:r>
            <a:r>
              <a:rPr lang="ru-RU" sz="2400" dirty="0" smtClean="0"/>
              <a:t>условий;</a:t>
            </a:r>
          </a:p>
          <a:p>
            <a:r>
              <a:rPr lang="ru-RU" sz="2400" dirty="0" smtClean="0"/>
              <a:t>учет </a:t>
            </a:r>
            <a:r>
              <a:rPr lang="ru-RU" sz="2400" dirty="0"/>
              <a:t>возрастных особенностей детей.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9052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Современный детский сад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08720"/>
            <a:ext cx="748883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063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566B2B"/>
                </a:solidFill>
              </a:rPr>
              <a:t>Современный детский сад</a:t>
            </a:r>
            <a:endParaRPr lang="ru-RU" sz="4000" b="1" dirty="0">
              <a:solidFill>
                <a:srgbClr val="566B2B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80728"/>
            <a:ext cx="7416824" cy="556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063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8765" y="620688"/>
            <a:ext cx="6804248" cy="10081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Главной задачей воспитания дошкольников являются создание у детей чувства эмоционального комфорта и психологической защищённости.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В детском саду ребёнку важно чувствовать себя любимым и неповторимым.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Поэтому, важным является и среда, в которой проходит воспитательный процесс. </a:t>
            </a:r>
          </a:p>
          <a:p>
            <a:r>
              <a:rPr lang="ru-RU" sz="4000" b="1" dirty="0" smtClean="0">
                <a:solidFill>
                  <a:srgbClr val="EA5F00"/>
                </a:solidFill>
              </a:rPr>
              <a:t>Творческих успехов!</a:t>
            </a:r>
            <a:br>
              <a:rPr lang="ru-RU" sz="4000" b="1" dirty="0" smtClean="0">
                <a:solidFill>
                  <a:srgbClr val="EA5F00"/>
                </a:solidFill>
              </a:rPr>
            </a:br>
            <a:endParaRPr lang="ru-RU" sz="4000" b="1" dirty="0">
              <a:solidFill>
                <a:srgbClr val="EA5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7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3E4D1F"/>
                </a:solidFill>
              </a:rPr>
              <a:t>Развивающая предметно-пространственная среда должна </a:t>
            </a:r>
            <a:r>
              <a:rPr lang="ru-RU" sz="2800" b="1" dirty="0" smtClean="0">
                <a:solidFill>
                  <a:srgbClr val="3E4D1F"/>
                </a:solidFill>
              </a:rPr>
              <a:t>быть: </a:t>
            </a:r>
            <a:endParaRPr lang="ru-RU" sz="2800" b="1" dirty="0">
              <a:solidFill>
                <a:srgbClr val="3E4D1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35696" y="1484784"/>
            <a:ext cx="5976664" cy="48965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содержательно-насыщенной;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трансформируемой;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 полифункциональной;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вариативной;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доступной;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безопасной.</a:t>
            </a:r>
            <a:endParaRPr lang="ru-RU" sz="3600" dirty="0">
              <a:solidFill>
                <a:srgbClr val="68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9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3E4D1F"/>
                </a:solidFill>
              </a:rPr>
              <a:t>Насыщенность среды предполагает:</a:t>
            </a:r>
            <a:endParaRPr lang="ru-RU" sz="3600" b="1" dirty="0">
              <a:solidFill>
                <a:srgbClr val="3E4D1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35696" y="1484784"/>
            <a:ext cx="5976664" cy="48965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EA5F00"/>
                </a:solidFill>
              </a:rPr>
              <a:t>Должна соответствовать возрастным особенностям и содержанию программы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EA5F00"/>
                </a:solidFill>
              </a:rPr>
              <a:t>Разнообразие материалов, оборудования, инвентаря в группе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ru-RU" sz="3600" dirty="0">
              <a:solidFill>
                <a:srgbClr val="68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9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38138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3E4D1F"/>
                </a:solidFill>
              </a:rPr>
              <a:t>Трансформируемость</a:t>
            </a:r>
            <a:r>
              <a:rPr lang="ru-RU" sz="2800" b="1" dirty="0" smtClean="0">
                <a:solidFill>
                  <a:srgbClr val="3E4D1F"/>
                </a:solidFill>
              </a:rPr>
              <a:t> пространства обеспечивает возможность изменений РПП среды в зависимости:</a:t>
            </a:r>
            <a:endParaRPr lang="ru-RU" sz="2800" b="1" dirty="0">
              <a:solidFill>
                <a:srgbClr val="3E4D1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07704" y="1556792"/>
            <a:ext cx="5976664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960000"/>
                </a:solidFill>
              </a:rPr>
              <a:t>От образовательной ситуации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960000"/>
                </a:solidFill>
              </a:rPr>
              <a:t>От меняющихся интересов детей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960000"/>
                </a:solidFill>
              </a:rPr>
              <a:t>От возможностей детей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ru-RU" sz="3600" dirty="0">
              <a:solidFill>
                <a:srgbClr val="68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9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38138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3E4D1F"/>
                </a:solidFill>
              </a:rPr>
              <a:t>Полифункциональность</a:t>
            </a:r>
            <a:r>
              <a:rPr lang="ru-RU" sz="3200" b="1" dirty="0" smtClean="0">
                <a:solidFill>
                  <a:srgbClr val="3E4D1F"/>
                </a:solidFill>
              </a:rPr>
              <a:t> материалов предполагает:</a:t>
            </a:r>
            <a:endParaRPr lang="ru-RU" sz="3200" b="1" dirty="0">
              <a:solidFill>
                <a:srgbClr val="3E4D1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75656" y="1556792"/>
            <a:ext cx="5976664" cy="46805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Возможность разнообразного использования различных составляющих предметной среды (детская мебель, маты, мягкие модули, ширмы и т.д.)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680000"/>
                </a:solidFill>
              </a:rPr>
              <a:t>Наличие не обладающих жёстко закреплённым способом употребления полифункциональных предметов (в т.ч. природные материалы, предметы-заместители)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ru-RU" sz="3600" dirty="0">
              <a:solidFill>
                <a:srgbClr val="68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9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381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3E4D1F"/>
                </a:solidFill>
              </a:rPr>
              <a:t>Вариативность среды предполагает:</a:t>
            </a:r>
            <a:endParaRPr lang="ru-RU" sz="3200" b="1" dirty="0">
              <a:solidFill>
                <a:srgbClr val="3E4D1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03648" y="1556792"/>
            <a:ext cx="5976664" cy="460851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FF6D09"/>
                </a:solidFill>
              </a:rPr>
              <a:t>Наличие различных пространств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FF6D09"/>
                </a:solidFill>
              </a:rPr>
              <a:t>Периодическую сменяемость игрового материала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FF6D09"/>
                </a:solidFill>
              </a:rPr>
              <a:t>Разнообразие материалов и игрушек для обеспечения свободного выбора детьми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FF6D09"/>
                </a:solidFill>
              </a:rPr>
              <a:t>Появление новых предметов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ru-RU" sz="3600" dirty="0">
              <a:solidFill>
                <a:srgbClr val="68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9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7a34cca22561c7acd85e2673075831832d4944c"/>
</p:tagLst>
</file>

<file path=ppt/theme/theme1.xml><?xml version="1.0" encoding="utf-8"?>
<a:theme xmlns:a="http://schemas.openxmlformats.org/drawingml/2006/main" name="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yellow_and_flowers</Template>
  <TotalTime>466</TotalTime>
  <Words>597</Words>
  <Application>Microsoft Office PowerPoint</Application>
  <PresentationFormat>Экран (4:3)</PresentationFormat>
  <Paragraphs>107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42</vt:i4>
      </vt:variant>
    </vt:vector>
  </HeadingPairs>
  <TitlesOfParts>
    <vt:vector size="59" baseType="lpstr">
      <vt:lpstr>yellow_and_flowers</vt:lpstr>
      <vt:lpstr>1_yellow_and_flowers</vt:lpstr>
      <vt:lpstr>2_yellow_and_flowers</vt:lpstr>
      <vt:lpstr>3_yellow_and_flowers</vt:lpstr>
      <vt:lpstr>4_yellow_and_flowers</vt:lpstr>
      <vt:lpstr>5_yellow_and_flowers</vt:lpstr>
      <vt:lpstr>6_yellow_and_flowers</vt:lpstr>
      <vt:lpstr>7_yellow_and_flowers</vt:lpstr>
      <vt:lpstr>8_yellow_and_flowers</vt:lpstr>
      <vt:lpstr>9_yellow_and_flowers</vt:lpstr>
      <vt:lpstr>10_yellow_and_flowers</vt:lpstr>
      <vt:lpstr>11_yellow_and_flowers</vt:lpstr>
      <vt:lpstr>12_yellow_and_flowers</vt:lpstr>
      <vt:lpstr>13_yellow_and_flowers</vt:lpstr>
      <vt:lpstr>14_yellow_and_flowers</vt:lpstr>
      <vt:lpstr>15_yellow_and_flowers</vt:lpstr>
      <vt:lpstr>16_yellow_and_flowers</vt:lpstr>
      <vt:lpstr>Развивающая предметно-пространственная среда</vt:lpstr>
      <vt:lpstr>              «Нет такой стороны воспитания, на которую обстановка не оказывала бы влияние, нет способности, которая находилась бы в прямой зависимости от непосредственно окружающего ребёнка конкретного мира.  Тот, кому удастся создать такую обстановку, облегчит свой труд в высшей степени. Среди неё ребёнок будет жить – развиваться собственно самодовлеющей жизнью, его духовный рост будет совершенствоваться из самого себя, от природы…»                      Е.И. Тихеева </vt:lpstr>
      <vt:lpstr>Что же это такое?</vt:lpstr>
      <vt:lpstr>Развивающая предметно-пространственная среда должна обеспечивать:</vt:lpstr>
      <vt:lpstr>Развивающая предметно-пространственная среда должна быть: </vt:lpstr>
      <vt:lpstr>Насыщенность среды предполагает:</vt:lpstr>
      <vt:lpstr>Трансформируемость пространства обеспечивает возможность изменений РПП среды в зависимости:</vt:lpstr>
      <vt:lpstr>Полифункциональность материалов предполагает:</vt:lpstr>
      <vt:lpstr>Вариативность среды предполагает:</vt:lpstr>
      <vt:lpstr>Доступность среды предполагает:</vt:lpstr>
      <vt:lpstr>Безопасность среды предполагает:</vt:lpstr>
      <vt:lpstr>Характеристики развивающей предметно-пространственной среды: </vt:lpstr>
      <vt:lpstr>Слайд 13</vt:lpstr>
      <vt:lpstr>Примерные центры, которые должны быть созданы  в группе по образовательным областям в свете требований ФГОС</vt:lpstr>
      <vt:lpstr>Познавательное развитие:</vt:lpstr>
      <vt:lpstr>Речевое развитие:</vt:lpstr>
      <vt:lpstr>Художественно-эстетическое развитие включает:</vt:lpstr>
      <vt:lpstr>Физическое развитие:</vt:lpstr>
      <vt:lpstr>Уголок для ролевых игр</vt:lpstr>
      <vt:lpstr>Книжный уголок</vt:lpstr>
      <vt:lpstr>Зона для настольно-печатных игр</vt:lpstr>
      <vt:lpstr>Уголок природы </vt:lpstr>
      <vt:lpstr>Спортивный уголок</vt:lpstr>
      <vt:lpstr>Центр экспериментирования </vt:lpstr>
      <vt:lpstr>Уголок конструирования </vt:lpstr>
      <vt:lpstr>Как не надо оформлять группу</vt:lpstr>
      <vt:lpstr>Как не надо оформлять группу</vt:lpstr>
      <vt:lpstr>Как не надо оформлять группу</vt:lpstr>
      <vt:lpstr>Как не надо оформлять группу</vt:lpstr>
      <vt:lpstr>Как не надо оформлять группу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Современный детский сад</vt:lpstr>
      <vt:lpstr>Слайд 42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User</cp:lastModifiedBy>
  <cp:revision>53</cp:revision>
  <dcterms:created xsi:type="dcterms:W3CDTF">2014-09-13T14:56:56Z</dcterms:created>
  <dcterms:modified xsi:type="dcterms:W3CDTF">2015-04-28T09:16:28Z</dcterms:modified>
</cp:coreProperties>
</file>