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1" r:id="rId4"/>
    <p:sldId id="259" r:id="rId5"/>
    <p:sldId id="260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0099"/>
    <a:srgbClr val="0033CC"/>
    <a:srgbClr val="3333CC"/>
    <a:srgbClr val="CC0066"/>
    <a:srgbClr val="990033"/>
    <a:srgbClr val="CC00CC"/>
    <a:srgbClr val="66FF33"/>
    <a:srgbClr val="0066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3717032"/>
            <a:ext cx="4968552" cy="2334121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00F1-3370-4E18-8C14-8EE14E31FA46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BB57-F7BF-40F0-8359-D483DD3392A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 descr="брызги краски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1895476"/>
          </a:xfrm>
          <a:prstGeom prst="rect">
            <a:avLst/>
          </a:prstGeom>
          <a:noFill/>
        </p:spPr>
      </p:pic>
      <p:pic>
        <p:nvPicPr>
          <p:cNvPr id="12292" name="Picture 4" descr="брызги краски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0"/>
            <a:ext cx="4762500" cy="1895476"/>
          </a:xfrm>
          <a:prstGeom prst="rect">
            <a:avLst/>
          </a:prstGeom>
          <a:noFill/>
        </p:spPr>
      </p:pic>
      <p:pic>
        <p:nvPicPr>
          <p:cNvPr id="12294" name="Picture 6" descr="брызги краски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29174"/>
            <a:ext cx="4762500" cy="2028826"/>
          </a:xfrm>
          <a:prstGeom prst="rect">
            <a:avLst/>
          </a:prstGeom>
          <a:noFill/>
        </p:spPr>
      </p:pic>
      <p:pic>
        <p:nvPicPr>
          <p:cNvPr id="12300" name="Picture 12" descr="http://kid-info.ru/wp-content/uploads/2012/10/kak-nauchit-rebenka-risovat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428736"/>
            <a:ext cx="2962588" cy="22036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302" name="Picture 14" descr="http://shkolazhizni.ru/img/content/i111/111865_or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428736"/>
            <a:ext cx="3011048" cy="21416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Овал 16"/>
          <p:cNvSpPr/>
          <p:nvPr userDrawn="1"/>
        </p:nvSpPr>
        <p:spPr>
          <a:xfrm>
            <a:off x="285720" y="3714752"/>
            <a:ext cx="3249480" cy="21431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304" name="Picture 16" descr="http://skarvit.ru/wp-content/uploads/2013/06/originnal_18322caffafb8d77c388c2a96f389d3b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714752"/>
            <a:ext cx="3170066" cy="21078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6" descr="брызги краски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829174"/>
            <a:ext cx="4762500" cy="2028826"/>
          </a:xfrm>
          <a:prstGeom prst="rect">
            <a:avLst/>
          </a:prstGeom>
          <a:noFill/>
        </p:spPr>
      </p:pic>
      <p:sp>
        <p:nvSpPr>
          <p:cNvPr id="18" name="Овал 17"/>
          <p:cNvSpPr/>
          <p:nvPr userDrawn="1"/>
        </p:nvSpPr>
        <p:spPr>
          <a:xfrm>
            <a:off x="331912" y="1438260"/>
            <a:ext cx="3249480" cy="21431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 userDrawn="1"/>
        </p:nvSpPr>
        <p:spPr>
          <a:xfrm>
            <a:off x="5572132" y="1357298"/>
            <a:ext cx="3249480" cy="21431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8" name="Picture 10" descr="http://www.r46.ru/images/festival_logo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1643050"/>
            <a:ext cx="2489696" cy="254850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00F1-3370-4E18-8C14-8EE14E31FA46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BB57-F7BF-40F0-8359-D483DD3392A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122" name="Picture 2" descr="брызги краски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1895476"/>
          </a:xfrm>
          <a:prstGeom prst="rect">
            <a:avLst/>
          </a:prstGeom>
          <a:noFill/>
        </p:spPr>
      </p:pic>
      <p:pic>
        <p:nvPicPr>
          <p:cNvPr id="5124" name="Picture 4" descr="брызги краски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762500" cy="1895476"/>
          </a:xfrm>
          <a:prstGeom prst="rect">
            <a:avLst/>
          </a:prstGeom>
          <a:noFill/>
        </p:spPr>
      </p:pic>
      <p:pic>
        <p:nvPicPr>
          <p:cNvPr id="5126" name="Picture 6" descr="брызги краски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29174"/>
            <a:ext cx="4762500" cy="2028826"/>
          </a:xfrm>
          <a:prstGeom prst="rect">
            <a:avLst/>
          </a:prstGeom>
          <a:noFill/>
        </p:spPr>
      </p:pic>
      <p:pic>
        <p:nvPicPr>
          <p:cNvPr id="5128" name="Picture 8" descr="брызги краски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4829174"/>
            <a:ext cx="4762500" cy="2028826"/>
          </a:xfrm>
          <a:prstGeom prst="rect">
            <a:avLst/>
          </a:prstGeom>
          <a:noFill/>
        </p:spPr>
      </p:pic>
      <p:pic>
        <p:nvPicPr>
          <p:cNvPr id="5130" name="Picture 10" descr="политра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293096"/>
            <a:ext cx="2016224" cy="203659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400F1-3370-4E18-8C14-8EE14E31FA46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BB57-F7BF-40F0-8359-D483DD339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etstvogid.ru/?p=223" TargetMode="External"/><Relationship Id="rId2" Type="http://schemas.openxmlformats.org/officeDocument/2006/relationships/hyperlink" Target="http://detstvogid.ru/?p=30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tstvogid.ru/?p=19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857620" y="5143512"/>
            <a:ext cx="4929222" cy="642942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sz="1800" b="1" dirty="0" smtClean="0">
                <a:solidFill>
                  <a:srgbClr val="0066FF"/>
                </a:solidFill>
                <a:latin typeface="Georgia" pitchFamily="18" charset="0"/>
              </a:rPr>
              <a:t>Старший воспитатель: </a:t>
            </a:r>
            <a:r>
              <a:rPr lang="ru-RU" sz="1800" b="1" dirty="0" err="1" smtClean="0">
                <a:solidFill>
                  <a:srgbClr val="0066FF"/>
                </a:solidFill>
                <a:latin typeface="Georgia" pitchFamily="18" charset="0"/>
              </a:rPr>
              <a:t>Микулец</a:t>
            </a:r>
            <a:r>
              <a:rPr lang="ru-RU" sz="1800" b="1" dirty="0" smtClean="0">
                <a:solidFill>
                  <a:srgbClr val="0066FF"/>
                </a:solidFill>
                <a:latin typeface="Georgia" pitchFamily="18" charset="0"/>
              </a:rPr>
              <a:t> Н.В.</a:t>
            </a:r>
            <a:endParaRPr lang="ru-RU" sz="1800" b="1" dirty="0" smtClean="0">
              <a:solidFill>
                <a:srgbClr val="0066FF"/>
              </a:solidFill>
              <a:latin typeface="Georgia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3429000"/>
            <a:ext cx="55006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C00000"/>
                </a:solidFill>
                <a:latin typeface="Georgia" pitchFamily="18" charset="0"/>
              </a:rPr>
              <a:t>Педагогический совет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«Совершенствование деятельности ДОУ по художественно –эстетическому развитию дошкольников»</a:t>
            </a:r>
            <a:endParaRPr lang="ru-RU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1071546"/>
            <a:ext cx="84296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600CC"/>
                </a:solidFill>
                <a:latin typeface="Georgia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600" b="1" dirty="0" smtClean="0">
                <a:solidFill>
                  <a:srgbClr val="6600CC"/>
                </a:solidFill>
                <a:latin typeface="Georgia" pitchFamily="18" charset="0"/>
              </a:rPr>
              <a:t>«Детский сад№13»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nearyou.ru/shishkin/18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928670"/>
            <a:ext cx="2498160" cy="3668727"/>
          </a:xfrm>
          <a:prstGeom prst="rect">
            <a:avLst/>
          </a:prstGeom>
          <a:noFill/>
        </p:spPr>
      </p:pic>
      <p:pic>
        <p:nvPicPr>
          <p:cNvPr id="12292" name="Picture 4" descr="https://upload.wikimedia.org/wikipedia/commons/3/3b/Makovsky_Vladimir_Egorovich%2C_Self_Portrait_-_19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214554"/>
            <a:ext cx="2357454" cy="2088312"/>
          </a:xfrm>
          <a:prstGeom prst="rect">
            <a:avLst/>
          </a:prstGeom>
          <a:noFill/>
        </p:spPr>
      </p:pic>
      <p:pic>
        <p:nvPicPr>
          <p:cNvPr id="12294" name="Picture 6" descr="https://regnum.ru/uploads/pictures/news/2016/11/11/regnum_picture_1478877795468386_norm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143116"/>
            <a:ext cx="2500330" cy="3520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1000108"/>
            <a:ext cx="465967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СТАНЦИЯ «ПРОБЛЕМНАЯ»</a:t>
            </a:r>
            <a:endParaRPr lang="ru-RU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1500174"/>
            <a:ext cx="87154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3333CC"/>
                </a:solidFill>
                <a:latin typeface="Georgia" pitchFamily="18" charset="0"/>
              </a:rPr>
              <a:t>• Дети должны были нарисовать с натуры чучело белки. Им было предложено обследовать натуру разными способами: дети средней группы, изучая белку, гладили ее по шерстке, показывали части тела и т.д.; дети старшей группы, изучали белку с опорой лишь на зрительное восприятие. Будут ли отличаться рисунки детей разных возрастных групп? Дайте психологическое обоснование своим суждениям.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3214686"/>
            <a:ext cx="77867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33CC"/>
                </a:solidFill>
                <a:latin typeface="Georgia" pitchFamily="18" charset="0"/>
              </a:rPr>
              <a:t>• Между мамами состоялся следующий разговор. «Как хорошо рисует ваш сын. У моего же одни каракули. Сколько ни говорю, Чтобы рисовал аккуратно, он каждый раз рисует плохо». – «А вы пробовали его учить?» - «Я часто усаживаю сына рисовать. Но рисунки его плохи. Наверно, у него нет способностей». Права ли в своих догадках мама плохо рисующего ребенка? Какой совет можно дать родителям, желающим развивать умения, способности своих детей?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785794"/>
            <a:ext cx="58188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 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СТАНЦИЯ</a:t>
            </a:r>
            <a:r>
              <a:rPr lang="ru-RU" sz="2800" i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«МУДРАЯ - КОНЕЧНАЯ».</a:t>
            </a:r>
            <a:endParaRPr lang="ru-RU" sz="2800" b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3" y="1571612"/>
            <a:ext cx="878687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990099"/>
                </a:solidFill>
                <a:latin typeface="Georgia" pitchFamily="18" charset="0"/>
              </a:rPr>
              <a:t>Двое мудрецов отправились по свету посмотреть как люди живут. В одном не большом городе они встретили толпу людей, которые носили огромные камни, было видно что им очень тяжело, руки были в кровяных мозолях, по лицу скатывался пот. Мудрецам стало интересно, что же делают эти люди.</a:t>
            </a:r>
          </a:p>
          <a:p>
            <a:r>
              <a:rPr lang="ru-RU" sz="2000" b="1" dirty="0" smtClean="0">
                <a:solidFill>
                  <a:srgbClr val="990099"/>
                </a:solidFill>
                <a:latin typeface="Georgia" pitchFamily="18" charset="0"/>
              </a:rPr>
              <a:t>- Что ты делаешь? - спросили они у одного человека. - Я таскаю камни наверх.</a:t>
            </a:r>
          </a:p>
          <a:p>
            <a:r>
              <a:rPr lang="ru-RU" sz="2000" b="1" dirty="0" smtClean="0">
                <a:solidFill>
                  <a:srgbClr val="990099"/>
                </a:solidFill>
                <a:latin typeface="Georgia" pitchFamily="18" charset="0"/>
              </a:rPr>
              <a:t>- А ты что делаешь? - спросили они другого. - Я зарабатываю детям на еду.</a:t>
            </a:r>
          </a:p>
          <a:p>
            <a:r>
              <a:rPr lang="ru-RU" sz="2000" b="1" dirty="0" smtClean="0">
                <a:solidFill>
                  <a:srgbClr val="990099"/>
                </a:solidFill>
                <a:latin typeface="Georgia" pitchFamily="18" charset="0"/>
              </a:rPr>
              <a:t>- Ну, а ты что делаешь? – спросили они третьего.</a:t>
            </a:r>
          </a:p>
          <a:p>
            <a:r>
              <a:rPr lang="ru-RU" sz="2000" b="1" dirty="0" smtClean="0">
                <a:solidFill>
                  <a:srgbClr val="990099"/>
                </a:solidFill>
                <a:latin typeface="Georgia" pitchFamily="18" charset="0"/>
              </a:rPr>
              <a:t>- Я строю храм Божий!</a:t>
            </a:r>
          </a:p>
          <a:p>
            <a:r>
              <a:rPr lang="ru-RU" sz="2000" b="1" dirty="0" smtClean="0">
                <a:solidFill>
                  <a:srgbClr val="990099"/>
                </a:solidFill>
                <a:latin typeface="Georgia" pitchFamily="18" charset="0"/>
              </a:rPr>
              <a:t>И поняли тогда мудрецы одну простую истину - не важно, что ты делаешь,  важно, как ты к этому относишься.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3" y="857232"/>
            <a:ext cx="864399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Georgia" pitchFamily="18" charset="0"/>
              </a:rPr>
              <a:t>ПРОЕКТ ПЕДАГОГИЧЕСКОГО СОВЕТА.</a:t>
            </a:r>
            <a:endParaRPr lang="ru-RU" sz="2000" dirty="0" smtClean="0">
              <a:latin typeface="Georgia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Georgia" pitchFamily="18" charset="0"/>
              </a:rPr>
              <a:t>Включать в работу по художественно-эстетическому развитию детей нетрадиционные подходы.  </a:t>
            </a:r>
          </a:p>
          <a:p>
            <a:r>
              <a:rPr lang="ru-RU" sz="2000" dirty="0" smtClean="0">
                <a:latin typeface="Georgia" pitchFamily="18" charset="0"/>
              </a:rPr>
              <a:t>       </a:t>
            </a:r>
            <a:r>
              <a:rPr lang="ru-RU" sz="2000" dirty="0" smtClean="0">
                <a:latin typeface="Georgia" pitchFamily="18" charset="0"/>
              </a:rPr>
              <a:t>Срок: постоянно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Georgia" pitchFamily="18" charset="0"/>
              </a:rPr>
              <a:t>Регулярно пополнять уголки художественного творчества.</a:t>
            </a:r>
          </a:p>
          <a:p>
            <a:r>
              <a:rPr lang="ru-RU" sz="2000" dirty="0" smtClean="0">
                <a:latin typeface="Georgia" pitchFamily="18" charset="0"/>
              </a:rPr>
              <a:t>       </a:t>
            </a:r>
            <a:r>
              <a:rPr lang="ru-RU" sz="2000" dirty="0" smtClean="0">
                <a:latin typeface="Georgia" pitchFamily="18" charset="0"/>
              </a:rPr>
              <a:t>Ответственные: воспитатели.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Georgia" pitchFamily="18" charset="0"/>
              </a:rPr>
              <a:t>Продолжить проводить выставки детского творчества.</a:t>
            </a:r>
          </a:p>
          <a:p>
            <a:r>
              <a:rPr lang="ru-RU" sz="2000" dirty="0" smtClean="0">
                <a:latin typeface="Georgia" pitchFamily="18" charset="0"/>
              </a:rPr>
              <a:t>Ответственные: воспитатели.</a:t>
            </a:r>
          </a:p>
          <a:p>
            <a:r>
              <a:rPr lang="ru-RU" sz="2000" dirty="0" smtClean="0">
                <a:latin typeface="Georgia" pitchFamily="18" charset="0"/>
              </a:rPr>
              <a:t>Срок: в течении учебного года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Georgia" pitchFamily="18" charset="0"/>
              </a:rPr>
              <a:t>Использовать </a:t>
            </a:r>
            <a:r>
              <a:rPr lang="ru-RU" sz="2000" dirty="0" smtClean="0">
                <a:latin typeface="Georgia" pitchFamily="18" charset="0"/>
              </a:rPr>
              <a:t>разнообразные формы работы с родителями (постоянно).</a:t>
            </a:r>
          </a:p>
          <a:p>
            <a:r>
              <a:rPr lang="ru-RU" sz="2000" dirty="0" smtClean="0">
                <a:latin typeface="Georgia" pitchFamily="18" charset="0"/>
              </a:rPr>
              <a:t>Срок: в течении учебного года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Georgia" pitchFamily="18" charset="0"/>
              </a:rPr>
              <a:t>Активно </a:t>
            </a:r>
            <a:r>
              <a:rPr lang="ru-RU" sz="2000" dirty="0" smtClean="0">
                <a:latin typeface="Georgia" pitchFamily="18" charset="0"/>
              </a:rPr>
              <a:t>участвовать в  конкурсах различных уровней, периодически публиковать свои работы в электронных СМИ.</a:t>
            </a:r>
          </a:p>
          <a:p>
            <a:r>
              <a:rPr lang="ru-RU" sz="2000" dirty="0" smtClean="0">
                <a:latin typeface="Georgia" pitchFamily="18" charset="0"/>
              </a:rPr>
              <a:t>   </a:t>
            </a:r>
            <a:r>
              <a:rPr lang="ru-RU" sz="2000" dirty="0" smtClean="0">
                <a:latin typeface="Georgia" pitchFamily="18" charset="0"/>
              </a:rPr>
              <a:t>Ответственные: воспитатели.</a:t>
            </a:r>
          </a:p>
          <a:p>
            <a:r>
              <a:rPr lang="ru-RU" sz="2000" dirty="0" smtClean="0">
                <a:latin typeface="Georgia" pitchFamily="18" charset="0"/>
              </a:rPr>
              <a:t>        Срок: в течении учебного года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Творческих успехов!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arhivurokov.ru/kopilka/up/html/2017/06/18/k_5946a967f079f/img_user_file_5946a9687a3ab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857232"/>
            <a:ext cx="6310314" cy="473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000108"/>
            <a:ext cx="8215371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Цель: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 Совершенствовать работу в ДОУ по художественно-эстетическому воспитанию в соответствии с ФГОС ДО</a:t>
            </a:r>
          </a:p>
          <a:p>
            <a:r>
              <a:rPr lang="ru-RU" sz="2800" b="1" i="1" u="sng" dirty="0" smtClean="0">
                <a:solidFill>
                  <a:srgbClr val="C00000"/>
                </a:solidFill>
                <a:latin typeface="Georgia" pitchFamily="18" charset="0"/>
              </a:rPr>
              <a:t>Задачи:</a:t>
            </a:r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1.Выявить и проанализировать эффективность используемых форм и методов художественно-эстетического развития детей дошкольного возраста в ДОУ 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2.Познакомиться с инновационными формами художественно-эстетического развития дошкольников.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3. Расширить знания педагогов и привлечь внимание к работе с детьми по художественно – эстетическому развитию.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3"/>
          <p:cNvSpPr txBox="1">
            <a:spLocks/>
          </p:cNvSpPr>
          <p:nvPr/>
        </p:nvSpPr>
        <p:spPr>
          <a:xfrm>
            <a:off x="1142976" y="642918"/>
            <a:ext cx="6696744" cy="104028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2800" b="1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СТАНЦИЯ АКТУАЛЬНАЯ</a:t>
            </a:r>
            <a:endParaRPr lang="ru-RU" sz="2800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71546"/>
            <a:ext cx="71160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Georgia" pitchFamily="18" charset="0"/>
              </a:rPr>
              <a:t>Задачи художественно-эстетического развития:</a:t>
            </a:r>
          </a:p>
          <a:p>
            <a:r>
              <a:rPr lang="ru-RU" sz="2000" dirty="0" smtClean="0">
                <a:solidFill>
                  <a:srgbClr val="0000FF"/>
                </a:solidFill>
                <a:latin typeface="Georgia" pitchFamily="18" charset="0"/>
              </a:rPr>
              <a:t>— развитие творческого потенциала ребенка;</a:t>
            </a:r>
            <a:br>
              <a:rPr lang="ru-RU" sz="2000" dirty="0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Georgia" pitchFamily="18" charset="0"/>
              </a:rPr>
              <a:t>— развитие образного, ассоциативного мышления;</a:t>
            </a:r>
            <a:br>
              <a:rPr lang="ru-RU" sz="2000" dirty="0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Georgia" pitchFamily="18" charset="0"/>
              </a:rPr>
              <a:t>— развитие самостоятельности и творческой активности.</a:t>
            </a:r>
            <a:r>
              <a:rPr lang="ru-RU" sz="2000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endParaRPr lang="ru-RU" sz="2000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2357430"/>
            <a:ext cx="842965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990033"/>
                </a:solidFill>
                <a:latin typeface="Georgia" pitchFamily="18" charset="0"/>
              </a:rPr>
              <a:t>В соответствии с </a:t>
            </a:r>
            <a:r>
              <a:rPr lang="ru-RU" sz="2000" b="1" dirty="0" smtClean="0">
                <a:solidFill>
                  <a:srgbClr val="990033"/>
                </a:solidFill>
                <a:latin typeface="Georgia" pitchFamily="18" charset="0"/>
                <a:hlinkClick r:id="rId2" tooltip="ФГОС ДО"/>
              </a:rPr>
              <a:t>ФГОС дошкольного образования</a:t>
            </a:r>
            <a:r>
              <a:rPr lang="ru-RU" sz="2000" b="1" dirty="0" smtClean="0">
                <a:solidFill>
                  <a:srgbClr val="990033"/>
                </a:solidFill>
                <a:latin typeface="Georgia" pitchFamily="18" charset="0"/>
              </a:rPr>
              <a:t> художественно-эстетическое развитие предполагает:</a:t>
            </a:r>
            <a:r>
              <a:rPr lang="ru-RU" sz="2000" dirty="0" smtClean="0">
                <a:solidFill>
                  <a:srgbClr val="990033"/>
                </a:solidFill>
                <a:latin typeface="Georgia" pitchFamily="18" charset="0"/>
              </a:rPr>
              <a:t/>
            </a:r>
            <a:br>
              <a:rPr lang="ru-RU" sz="2000" dirty="0" smtClean="0">
                <a:solidFill>
                  <a:srgbClr val="990033"/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rgbClr val="990033"/>
                </a:solidFill>
                <a:latin typeface="Georgia" pitchFamily="18" charset="0"/>
              </a:rPr>
              <a:t>— развитие предпосылок ценностно-смыслового восприятия и понимания произведений искусства (</a:t>
            </a:r>
            <a:r>
              <a:rPr lang="ru-RU" sz="2000" b="1" dirty="0" smtClean="0">
                <a:solidFill>
                  <a:srgbClr val="990033"/>
                </a:solidFill>
                <a:latin typeface="Georgia" pitchFamily="18" charset="0"/>
                <a:hlinkClick r:id="rId3" tooltip="Работа со сказкой: интеграция образовательных областей"/>
              </a:rPr>
              <a:t>словесного</a:t>
            </a:r>
            <a:r>
              <a:rPr lang="ru-RU" sz="2000" dirty="0" smtClean="0">
                <a:solidFill>
                  <a:srgbClr val="990033"/>
                </a:solidFill>
                <a:latin typeface="Georgia" pitchFamily="18" charset="0"/>
              </a:rPr>
              <a:t>, </a:t>
            </a:r>
            <a:r>
              <a:rPr lang="ru-RU" sz="2000" b="1" dirty="0" smtClean="0">
                <a:solidFill>
                  <a:srgbClr val="990033"/>
                </a:solidFill>
                <a:latin typeface="Georgia" pitchFamily="18" charset="0"/>
                <a:hlinkClick r:id="rId4" tooltip="Музыкальное развитие дошкольников"/>
              </a:rPr>
              <a:t>музыкального</a:t>
            </a:r>
            <a:r>
              <a:rPr lang="ru-RU" sz="2000" dirty="0" smtClean="0">
                <a:solidFill>
                  <a:srgbClr val="990033"/>
                </a:solidFill>
                <a:latin typeface="Georgia" pitchFamily="18" charset="0"/>
              </a:rPr>
              <a:t>, изобразительного), мира природы;</a:t>
            </a:r>
            <a:br>
              <a:rPr lang="ru-RU" sz="2000" dirty="0" smtClean="0">
                <a:solidFill>
                  <a:srgbClr val="990033"/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rgbClr val="990033"/>
                </a:solidFill>
                <a:latin typeface="Georgia" pitchFamily="18" charset="0"/>
              </a:rPr>
              <a:t>— становление эстетического отношения к окружающему миру;</a:t>
            </a:r>
            <a:br>
              <a:rPr lang="ru-RU" sz="2000" dirty="0" smtClean="0">
                <a:solidFill>
                  <a:srgbClr val="990033"/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rgbClr val="990033"/>
                </a:solidFill>
                <a:latin typeface="Georgia" pitchFamily="18" charset="0"/>
              </a:rPr>
              <a:t>— формирование элементарных представлений о видах искусства;</a:t>
            </a:r>
            <a:br>
              <a:rPr lang="ru-RU" sz="2000" dirty="0" smtClean="0">
                <a:solidFill>
                  <a:srgbClr val="990033"/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rgbClr val="990033"/>
                </a:solidFill>
                <a:latin typeface="Georgia" pitchFamily="18" charset="0"/>
              </a:rPr>
              <a:t>— восприятие музыки, художественной литературы, фольклора;</a:t>
            </a:r>
            <a:br>
              <a:rPr lang="ru-RU" sz="2000" dirty="0" smtClean="0">
                <a:solidFill>
                  <a:srgbClr val="990033"/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rgbClr val="990033"/>
                </a:solidFill>
                <a:latin typeface="Georgia" pitchFamily="18" charset="0"/>
              </a:rPr>
              <a:t>— стимулирование сопереживания персонажам художественных произведений;</a:t>
            </a:r>
            <a:br>
              <a:rPr lang="ru-RU" sz="2000" dirty="0" smtClean="0">
                <a:solidFill>
                  <a:srgbClr val="990033"/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rgbClr val="990033"/>
                </a:solidFill>
                <a:latin typeface="Georgia" pitchFamily="18" charset="0"/>
              </a:rPr>
              <a:t>— реализацию самостоятельной творческой деятельности детей (изобразительной, конструктивно-модельной, музыкальной и др.).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2428860" y="1071546"/>
            <a:ext cx="6300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2800" b="1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СТАНЦИЯ ИЗОБРАЗИТЕЛЬНАЯ</a:t>
            </a:r>
            <a:r>
              <a:rPr lang="ru-RU" sz="28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dirty="0" smtClean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571612"/>
            <a:ext cx="8286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CC0000"/>
                </a:solidFill>
                <a:latin typeface="Georgia" pitchFamily="18" charset="0"/>
              </a:rPr>
              <a:t>Занятия рисованием и други­ми видами художественной деятель­ности создают основу для </a:t>
            </a:r>
            <a:r>
              <a:rPr lang="ru-RU" sz="1600" dirty="0" smtClean="0">
                <a:solidFill>
                  <a:srgbClr val="CC0000"/>
                </a:solidFill>
                <a:latin typeface="Georgia" pitchFamily="18" charset="0"/>
              </a:rPr>
              <a:t>полноценного </a:t>
            </a:r>
            <a:r>
              <a:rPr lang="ru-RU" sz="1600" dirty="0" smtClean="0">
                <a:solidFill>
                  <a:srgbClr val="CC0000"/>
                </a:solidFill>
                <a:latin typeface="Georgia" pitchFamily="18" charset="0"/>
              </a:rPr>
              <a:t>содержательного общения детей между собой и со взрослыми, выполня­ют терапевтическую функцию, отвле­кая детей от грустных, печальных со­бытий, снимают нервное напряжение, страхи, вызывают радостное, припод­нятое настроение, обеспечивают эмоционально положительное состоя­ние. </a:t>
            </a:r>
            <a:endParaRPr lang="ru-RU" sz="1600" dirty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786058"/>
            <a:ext cx="750098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990099"/>
                </a:solidFill>
                <a:latin typeface="Georgia" pitchFamily="18" charset="0"/>
              </a:rPr>
              <a:t>Руководство изобразительной дея­тельностью требует от воспитателя знания того, что представляет собой творчество вообще, и особенно детское, знания его специфики, умения тонко, тактично, поддерживая инициативу и самостоятельность ребенка, способствовать овладению необходимыми навыками и разви­тию творческого потенциала. </a:t>
            </a:r>
          </a:p>
          <a:p>
            <a:endParaRPr lang="ru-RU" dirty="0">
              <a:solidFill>
                <a:srgbClr val="990099"/>
              </a:solidFill>
            </a:endParaRPr>
          </a:p>
        </p:txBody>
      </p:sp>
      <p:pic>
        <p:nvPicPr>
          <p:cNvPr id="3074" name="Picture 2" descr="https://psihter.ru/wp-content/uploads/2017/12/942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6651">
            <a:off x="5174579" y="4074910"/>
            <a:ext cx="3385234" cy="2539672"/>
          </a:xfrm>
          <a:prstGeom prst="rect">
            <a:avLst/>
          </a:prstGeom>
          <a:noFill/>
        </p:spPr>
      </p:pic>
      <p:pic>
        <p:nvPicPr>
          <p:cNvPr id="3076" name="Picture 4" descr="http://gallery.forum-grad.ru/files/3/6/1/9/1/children-draw-_paint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143380"/>
            <a:ext cx="3895716" cy="2598413"/>
          </a:xfrm>
          <a:prstGeom prst="rect">
            <a:avLst/>
          </a:prstGeom>
          <a:noFill/>
        </p:spPr>
      </p:pic>
      <p:pic>
        <p:nvPicPr>
          <p:cNvPr id="3078" name="Picture 6" descr="https://rrnews.ru/sites/default/files/styles/body_main_img_720/public/news/08-2014/risunok_detskiy.jpg?itok=g_ZTi1c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714644" cy="1664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785926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66"/>
                </a:solidFill>
                <a:latin typeface="Georgia" pitchFamily="18" charset="0"/>
              </a:rPr>
              <a:t>И сейчас я вам предлагаю пробудить свой творческий потенциал и побыть немножко детьми. Вы должны придумать несуществующее животное, нарисовать, а другая команда должна угадать этого животного.</a:t>
            </a:r>
          </a:p>
          <a:p>
            <a:pPr algn="ctr"/>
            <a:r>
              <a:rPr lang="ru-RU" sz="2000" b="1" dirty="0" smtClean="0">
                <a:solidFill>
                  <a:srgbClr val="FF0066"/>
                </a:solidFill>
                <a:latin typeface="Georgia" pitchFamily="18" charset="0"/>
              </a:rPr>
              <a:t> </a:t>
            </a:r>
          </a:p>
          <a:p>
            <a:pPr algn="ctr"/>
            <a:r>
              <a:rPr lang="ru-RU" sz="2000" b="1" dirty="0" smtClean="0">
                <a:solidFill>
                  <a:srgbClr val="FF0066"/>
                </a:solidFill>
                <a:latin typeface="Georgia" pitchFamily="18" charset="0"/>
              </a:rPr>
              <a:t>Упражнение на развитие воображения </a:t>
            </a:r>
          </a:p>
          <a:p>
            <a:pPr algn="ctr"/>
            <a:r>
              <a:rPr lang="ru-RU" sz="2000" b="1" dirty="0" smtClean="0">
                <a:solidFill>
                  <a:srgbClr val="FF0066"/>
                </a:solidFill>
                <a:latin typeface="Georgia" pitchFamily="18" charset="0"/>
              </a:rPr>
              <a:t>Фантастические гипотезы «Если бы… »</a:t>
            </a:r>
            <a:endParaRPr lang="ru-RU" sz="2000" b="1" dirty="0" smtClean="0">
              <a:solidFill>
                <a:srgbClr val="FF0066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1071546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СТАНЦИЯ ВЕСЁЛОГО ВООБРАЖЕНИЯ</a:t>
            </a:r>
            <a:endParaRPr lang="ru-RU" sz="28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gosobzor.ru/wp-content/uploads/2017/12/moroznye-uzorykonkurs-detskogo-risun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32482">
            <a:off x="714348" y="4118873"/>
            <a:ext cx="3857652" cy="2562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714356"/>
            <a:ext cx="550772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СТАНЦИЯ «МОЗГОВОЙ ШТУРМ</a:t>
            </a:r>
            <a:r>
              <a:rPr lang="ru-RU" sz="2800" i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800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1214422"/>
            <a:ext cx="878687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6600"/>
                </a:solidFill>
                <a:latin typeface="Georgia" pitchFamily="18" charset="0"/>
              </a:rPr>
              <a:t>Назовите материалы, используемые на занятиях по изобразительной деятельности</a:t>
            </a:r>
            <a:r>
              <a:rPr lang="ru-RU" sz="2000" dirty="0" smtClean="0">
                <a:solidFill>
                  <a:srgbClr val="006600"/>
                </a:solidFill>
                <a:latin typeface="Georgia" pitchFamily="18" charset="0"/>
              </a:rPr>
              <a:t>.</a:t>
            </a:r>
            <a:r>
              <a:rPr lang="ru-RU" sz="2000" i="1" dirty="0" smtClean="0">
                <a:solidFill>
                  <a:srgbClr val="006600"/>
                </a:solidFill>
                <a:latin typeface="Georgia" pitchFamily="18" charset="0"/>
              </a:rPr>
              <a:t>(</a:t>
            </a:r>
            <a:endParaRPr lang="ru-RU" sz="2000" dirty="0" smtClean="0">
              <a:solidFill>
                <a:srgbClr val="006600"/>
              </a:solidFill>
              <a:latin typeface="Georgia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6600"/>
                </a:solidFill>
                <a:latin typeface="Georgia" pitchFamily="18" charset="0"/>
              </a:rPr>
              <a:t>Назовите три главных цвета, и докажите, почему они главные</a:t>
            </a:r>
            <a:r>
              <a:rPr lang="ru-RU" sz="2000" dirty="0" smtClean="0">
                <a:solidFill>
                  <a:srgbClr val="006600"/>
                </a:solidFill>
                <a:latin typeface="Georgia" pitchFamily="18" charset="0"/>
              </a:rPr>
              <a:t>.</a:t>
            </a:r>
            <a:endParaRPr lang="ru-RU" sz="2000" dirty="0" smtClean="0">
              <a:solidFill>
                <a:srgbClr val="006600"/>
              </a:solidFill>
              <a:latin typeface="Georgia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6600"/>
                </a:solidFill>
                <a:latin typeface="Georgia" pitchFamily="18" charset="0"/>
              </a:rPr>
              <a:t>Назовите цвета, составляющие цветовой круг. 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6600"/>
                </a:solidFill>
                <a:latin typeface="Georgia" pitchFamily="18" charset="0"/>
              </a:rPr>
              <a:t>Назовите виды традиционного и нетрадиционного рисования. 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6600"/>
                </a:solidFill>
                <a:latin typeface="Georgia" pitchFamily="18" charset="0"/>
              </a:rPr>
              <a:t>Что такое </a:t>
            </a:r>
            <a:r>
              <a:rPr lang="ru-RU" sz="2000" dirty="0" smtClean="0">
                <a:solidFill>
                  <a:srgbClr val="006600"/>
                </a:solidFill>
                <a:latin typeface="Georgia" pitchFamily="18" charset="0"/>
              </a:rPr>
              <a:t>живопись?</a:t>
            </a:r>
            <a:endParaRPr lang="ru-RU" sz="2000" dirty="0" smtClean="0">
              <a:solidFill>
                <a:srgbClr val="006600"/>
              </a:solidFill>
              <a:latin typeface="Georgia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6600"/>
                </a:solidFill>
                <a:latin typeface="Georgia" pitchFamily="18" charset="0"/>
              </a:rPr>
              <a:t>Назовите основные средства выразительности живописи. 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6600"/>
                </a:solidFill>
                <a:latin typeface="Georgia" pitchFamily="18" charset="0"/>
              </a:rPr>
              <a:t>Что такое графика? 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6600"/>
                </a:solidFill>
                <a:latin typeface="Georgia" pitchFamily="18" charset="0"/>
              </a:rPr>
              <a:t>Назовите средства выразительности графического изображения. 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6600"/>
                </a:solidFill>
                <a:latin typeface="Georgia" pitchFamily="18" charset="0"/>
              </a:rPr>
              <a:t>Назовите способы лепки. 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6600"/>
                </a:solidFill>
                <a:latin typeface="Georgia" pitchFamily="18" charset="0"/>
              </a:rPr>
              <a:t>Назовите основные приемы, используемые на занятиях лепкой. 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6600"/>
                </a:solidFill>
                <a:latin typeface="Georgia" pitchFamily="18" charset="0"/>
              </a:rPr>
              <a:t>Назовите основные способы украшения вылепленных изделий.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714356"/>
            <a:ext cx="420698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СТАНЦИЯ «УГАДАЙ-КА»</a:t>
            </a:r>
            <a:endParaRPr lang="ru-RU" sz="2800" dirty="0" smtClean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" y="121442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90099"/>
                </a:solidFill>
                <a:latin typeface="Georgia" pitchFamily="18" charset="0"/>
              </a:rPr>
              <a:t>Решение кроссворда по теме </a:t>
            </a:r>
            <a:endParaRPr lang="ru-RU" b="1" dirty="0" smtClean="0">
              <a:solidFill>
                <a:srgbClr val="990099"/>
              </a:solidFill>
              <a:latin typeface="Georgia" pitchFamily="18" charset="0"/>
            </a:endParaRPr>
          </a:p>
          <a:p>
            <a:pPr algn="ctr"/>
            <a:r>
              <a:rPr lang="ru-RU" b="1" dirty="0" smtClean="0">
                <a:solidFill>
                  <a:srgbClr val="990099"/>
                </a:solidFill>
                <a:latin typeface="Georgia" pitchFamily="18" charset="0"/>
              </a:rPr>
              <a:t>«Народно - прикладное </a:t>
            </a:r>
            <a:r>
              <a:rPr lang="ru-RU" b="1" dirty="0" smtClean="0">
                <a:solidFill>
                  <a:srgbClr val="990099"/>
                </a:solidFill>
                <a:latin typeface="Georgia" pitchFamily="18" charset="0"/>
              </a:rPr>
              <a:t>искусство в работе с детьми».</a:t>
            </a:r>
            <a:endParaRPr lang="ru-RU" b="1" dirty="0">
              <a:solidFill>
                <a:srgbClr val="990099"/>
              </a:solidFill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3110" y="2000240"/>
          <a:ext cx="4357718" cy="4143405"/>
        </p:xfrm>
        <a:graphic>
          <a:graphicData uri="http://schemas.openxmlformats.org/drawingml/2006/table">
            <a:tbl>
              <a:tblPr/>
              <a:tblGrid>
                <a:gridCol w="435620"/>
                <a:gridCol w="435620"/>
                <a:gridCol w="435620"/>
                <a:gridCol w="435620"/>
                <a:gridCol w="435620"/>
                <a:gridCol w="435620"/>
                <a:gridCol w="435620"/>
                <a:gridCol w="435620"/>
                <a:gridCol w="436379"/>
                <a:gridCol w="436379"/>
              </a:tblGrid>
              <a:tr h="500043">
                <a:tc gridSpan="4"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0043"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2191"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80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00043"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043"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617">
                <a:tc gridSpan="2"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043"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582">
                <a:tc gridSpan="2"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857232"/>
            <a:ext cx="4854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СТАНЦИЯ «НАБЛЮДАЙ-КА»</a:t>
            </a:r>
            <a:endParaRPr lang="ru-RU" sz="2800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http://oi767.photobucket.com/albums/xx312/polny_shkaf_polka1/Russkaja_skazka_Vasnecova_1971/img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1644665" cy="2268503"/>
          </a:xfrm>
          <a:prstGeom prst="rect">
            <a:avLst/>
          </a:prstGeom>
          <a:noFill/>
        </p:spPr>
      </p:pic>
      <p:pic>
        <p:nvPicPr>
          <p:cNvPr id="11270" name="Picture 6" descr="https://img-fotki.yandex.ru/get/6209/51667439.2ac/0_93b52_4c151dea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786190"/>
            <a:ext cx="1867288" cy="2762260"/>
          </a:xfrm>
          <a:prstGeom prst="rect">
            <a:avLst/>
          </a:prstGeom>
          <a:noFill/>
        </p:spPr>
      </p:pic>
      <p:pic>
        <p:nvPicPr>
          <p:cNvPr id="11272" name="Picture 8" descr="http://nlampa.ru/wp-content/uploads/2015/09/70115_big_1336997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500174"/>
            <a:ext cx="1839305" cy="2363132"/>
          </a:xfrm>
          <a:prstGeom prst="rect">
            <a:avLst/>
          </a:prstGeom>
          <a:noFill/>
        </p:spPr>
      </p:pic>
      <p:pic>
        <p:nvPicPr>
          <p:cNvPr id="11274" name="Picture 10" descr="http://static1.repo.aif.ru/1/ea/533262/1d448c944d024a6fbe68f21c451dc7e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500174"/>
            <a:ext cx="1799602" cy="2411075"/>
          </a:xfrm>
          <a:prstGeom prst="rect">
            <a:avLst/>
          </a:prstGeom>
          <a:noFill/>
        </p:spPr>
      </p:pic>
      <p:pic>
        <p:nvPicPr>
          <p:cNvPr id="11276" name="Picture 12" descr="http://vsdn.ru/images/data/gallery/4758_big_1427874101_35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929066"/>
            <a:ext cx="1869642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595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Творческих успехов!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33</cp:revision>
  <dcterms:created xsi:type="dcterms:W3CDTF">2014-07-28T19:48:48Z</dcterms:created>
  <dcterms:modified xsi:type="dcterms:W3CDTF">2018-02-15T09:17:31Z</dcterms:modified>
</cp:coreProperties>
</file>